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2" r:id="rId2"/>
    <p:sldId id="263" r:id="rId3"/>
    <p:sldId id="264" r:id="rId4"/>
    <p:sldId id="258" r:id="rId5"/>
    <p:sldId id="266" r:id="rId6"/>
    <p:sldId id="265" r:id="rId7"/>
    <p:sldId id="256" r:id="rId8"/>
    <p:sldId id="257" r:id="rId9"/>
    <p:sldId id="259" r:id="rId10"/>
    <p:sldId id="260" r:id="rId11"/>
    <p:sldId id="278" r:id="rId12"/>
    <p:sldId id="274" r:id="rId13"/>
    <p:sldId id="273" r:id="rId14"/>
    <p:sldId id="275" r:id="rId15"/>
    <p:sldId id="276" r:id="rId16"/>
    <p:sldId id="277" r:id="rId17"/>
    <p:sldId id="271" r:id="rId18"/>
    <p:sldId id="269" r:id="rId19"/>
    <p:sldId id="270" r:id="rId20"/>
    <p:sldId id="267" r:id="rId21"/>
    <p:sldId id="26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842" autoAdjust="0"/>
  </p:normalViewPr>
  <p:slideViewPr>
    <p:cSldViewPr>
      <p:cViewPr>
        <p:scale>
          <a:sx n="60" d="100"/>
          <a:sy n="60" d="100"/>
        </p:scale>
        <p:origin x="-1644" y="-13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ECCDFD-5BE1-488E-BEFE-CE02646F70F3}" type="datetimeFigureOut">
              <a:rPr lang="en-US" smtClean="0"/>
              <a:pPr/>
              <a:t>8/9/2016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FBCDA3-98A2-452E-AFB7-E946DE98AB7A}" type="slidenum">
              <a:rPr lang="en-US" smtClean="0"/>
              <a:pPr/>
              <a:t>‹#›</a:t>
            </a:fld>
            <a:endParaRPr lang="en-US"/>
          </a:p>
        </p:txBody>
      </p:sp>
    </p:spTree>
    <p:extLst>
      <p:ext uri="{BB962C8B-B14F-4D97-AF65-F5344CB8AC3E}">
        <p14:creationId xmlns:p14="http://schemas.microsoft.com/office/powerpoint/2010/main" xmlns="" val="2660692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 স্লাইডে</a:t>
            </a:r>
            <a:r>
              <a:rPr lang="bn-BD" baseline="0" dirty="0" smtClean="0"/>
              <a:t> ভিডিও দেখিয়ে প্রশ্নোত্তরের মাধ্যমে শিক্ষার্থীদের মনোযোগ আকর্ষণ  করে আজকের পাঠের মানসিক পরিবেশ তৈরির  চেষ্টা করা হয়েছে। তবে বিষয় শিক্ষক  ভিন্ন উপায়েও এ  কাজটি করতে পারেন।</a:t>
            </a:r>
            <a:endParaRPr lang="en-US" dirty="0" smtClean="0"/>
          </a:p>
          <a:p>
            <a:endParaRPr lang="en-US" dirty="0"/>
          </a:p>
        </p:txBody>
      </p:sp>
      <p:sp>
        <p:nvSpPr>
          <p:cNvPr id="4" name="Slide Number Placeholder 3"/>
          <p:cNvSpPr>
            <a:spLocks noGrp="1"/>
          </p:cNvSpPr>
          <p:nvPr>
            <p:ph type="sldNum" sz="quarter" idx="10"/>
          </p:nvPr>
        </p:nvSpPr>
        <p:spPr/>
        <p:txBody>
          <a:bodyPr/>
          <a:lstStyle/>
          <a:p>
            <a:fld id="{52FBCDA3-98A2-452E-AFB7-E946DE98AB7A}"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 স্লাইডে ফিউজ </a:t>
            </a:r>
            <a:r>
              <a:rPr lang="bn-BD" baseline="0" dirty="0" smtClean="0"/>
              <a:t>ব্যবহার করে</a:t>
            </a:r>
            <a:r>
              <a:rPr lang="bn-BD" dirty="0" smtClean="0"/>
              <a:t> </a:t>
            </a:r>
            <a:r>
              <a:rPr lang="bn-BD" sz="1200" dirty="0" smtClean="0">
                <a:latin typeface="NikoshBAN" pitchFamily="2" charset="0"/>
                <a:cs typeface="NikoshBAN" pitchFamily="2" charset="0"/>
              </a:rPr>
              <a:t>আমরা কীভাবে বিদ্যুতের নিরাপদ ব্যবহার করতে পারি </a:t>
            </a:r>
            <a:r>
              <a:rPr lang="bn-BD" baseline="0" dirty="0" smtClean="0"/>
              <a:t>তা দেখানোর চেষ্টা করা হয়েছে। প্রথমে স্লাইডে সংযুক্ত  চিত্র ও এনিমেশনটি দেখিয়ে উল্লেখিত প্রশ্নটি করে শিক্ষার্থীদের কাছ থেকে উত্তর বের করে আনার চেষ্টা করলে ভালো হয়।</a:t>
            </a:r>
            <a:endParaRPr lang="en-US" dirty="0" smtClean="0"/>
          </a:p>
          <a:p>
            <a:endParaRPr lang="en-US" dirty="0"/>
          </a:p>
        </p:txBody>
      </p:sp>
      <p:sp>
        <p:nvSpPr>
          <p:cNvPr id="4" name="Slide Number Placeholder 3"/>
          <p:cNvSpPr>
            <a:spLocks noGrp="1"/>
          </p:cNvSpPr>
          <p:nvPr>
            <p:ph type="sldNum" sz="quarter" idx="10"/>
          </p:nvPr>
        </p:nvSpPr>
        <p:spPr/>
        <p:txBody>
          <a:bodyPr/>
          <a:lstStyle/>
          <a:p>
            <a:fld id="{52FBCDA3-98A2-452E-AFB7-E946DE98AB7A}"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 স্লাইডে সুইচের সঠিক</a:t>
            </a:r>
            <a:r>
              <a:rPr lang="bn-BD" baseline="0" dirty="0" smtClean="0"/>
              <a:t> সংযোগ করে</a:t>
            </a:r>
            <a:r>
              <a:rPr lang="bn-BD" dirty="0" smtClean="0"/>
              <a:t> </a:t>
            </a:r>
            <a:r>
              <a:rPr lang="bn-BD" sz="1200" dirty="0" smtClean="0">
                <a:latin typeface="NikoshBAN" pitchFamily="2" charset="0"/>
                <a:cs typeface="NikoshBAN" pitchFamily="2" charset="0"/>
              </a:rPr>
              <a:t>আমরা কীভাবে বিদ্যুতের নিরাপদ ব্যবহার করতে পারি </a:t>
            </a:r>
            <a:r>
              <a:rPr lang="bn-BD" baseline="0" dirty="0" smtClean="0"/>
              <a:t>তা দেখানোর চেষ্টা করা হয়েছে। প্রথমে স্লাইডে সংযুক্ত  চিত্র ও এনিমেশনটি দেখিয়ে উল্লেখিত প্রশ্নটি করে শিক্ষার্থীদের কাছ থেকে উত্তর বের করে আনার চেষ্টা করলে ভালো হয়।</a:t>
            </a:r>
            <a:endParaRPr lang="en-US" dirty="0" smtClean="0"/>
          </a:p>
          <a:p>
            <a:endParaRPr lang="en-US" dirty="0"/>
          </a:p>
        </p:txBody>
      </p:sp>
      <p:sp>
        <p:nvSpPr>
          <p:cNvPr id="4" name="Slide Number Placeholder 3"/>
          <p:cNvSpPr>
            <a:spLocks noGrp="1"/>
          </p:cNvSpPr>
          <p:nvPr>
            <p:ph type="sldNum" sz="quarter" idx="10"/>
          </p:nvPr>
        </p:nvSpPr>
        <p:spPr/>
        <p:txBody>
          <a:bodyPr/>
          <a:lstStyle/>
          <a:p>
            <a:fld id="{52FBCDA3-98A2-452E-AFB7-E946DE98AB7A}"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 স্লাইডে সুইচের সঠিক</a:t>
            </a:r>
            <a:r>
              <a:rPr lang="bn-BD" baseline="0" dirty="0" smtClean="0"/>
              <a:t> সংযোগ করে</a:t>
            </a:r>
            <a:r>
              <a:rPr lang="bn-BD" dirty="0" smtClean="0"/>
              <a:t> </a:t>
            </a:r>
            <a:r>
              <a:rPr lang="bn-BD" sz="1200" dirty="0" smtClean="0">
                <a:latin typeface="NikoshBAN" pitchFamily="2" charset="0"/>
                <a:cs typeface="NikoshBAN" pitchFamily="2" charset="0"/>
              </a:rPr>
              <a:t>আমরা কীভাবে বিদ্যুতের নিরাপদ ব্যবহার করতে পারি </a:t>
            </a:r>
            <a:r>
              <a:rPr lang="bn-BD" baseline="0" dirty="0" smtClean="0"/>
              <a:t>তা দেখানোর চেষ্টা করা হয়েছে। প্রথমে স্লাইডে সংযুক্ত  চিত্র ও এনিমেশনটি দেখিয়ে উল্লেখিত প্রশ্নটি করে শিক্ষার্থীদের কাছ থেকে উত্তর বের করে আনার চেষ্টা করলে ভালো হয়।</a:t>
            </a:r>
            <a:endParaRPr lang="en-US" dirty="0" smtClean="0"/>
          </a:p>
          <a:p>
            <a:endParaRPr lang="en-US" dirty="0"/>
          </a:p>
        </p:txBody>
      </p:sp>
      <p:sp>
        <p:nvSpPr>
          <p:cNvPr id="4" name="Slide Number Placeholder 3"/>
          <p:cNvSpPr>
            <a:spLocks noGrp="1"/>
          </p:cNvSpPr>
          <p:nvPr>
            <p:ph type="sldNum" sz="quarter" idx="10"/>
          </p:nvPr>
        </p:nvSpPr>
        <p:spPr/>
        <p:txBody>
          <a:bodyPr/>
          <a:lstStyle/>
          <a:p>
            <a:fld id="{52FBCDA3-98A2-452E-AFB7-E946DE98AB7A}"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 স্লাইডে সুইচের সঠিক</a:t>
            </a:r>
            <a:r>
              <a:rPr lang="bn-BD" baseline="0" dirty="0" smtClean="0"/>
              <a:t> সংযোগ করে</a:t>
            </a:r>
            <a:r>
              <a:rPr lang="bn-BD" dirty="0" smtClean="0"/>
              <a:t> </a:t>
            </a:r>
            <a:r>
              <a:rPr lang="bn-BD" sz="1200" dirty="0" smtClean="0">
                <a:latin typeface="NikoshBAN" pitchFamily="2" charset="0"/>
                <a:cs typeface="NikoshBAN" pitchFamily="2" charset="0"/>
              </a:rPr>
              <a:t>আমরা কীভাবে বিদ্যুতের নিরাপদ ব্যবহার করতে পারি </a:t>
            </a:r>
            <a:r>
              <a:rPr lang="bn-BD" baseline="0" dirty="0" smtClean="0"/>
              <a:t>তা দেখানোর চেষ্টা করা হয়েছে। প্রথমে স্লাইডে সংযুক্ত  চিত্র ও এনিমেশনটি দেখিয়ে উল্লেখিত প্রশ্নটি করে শিক্ষার্থীদের কাছ থেকে উত্তর বের করে আনার চেষ্টা করলে ভালো হয়।</a:t>
            </a:r>
            <a:endParaRPr lang="en-US" dirty="0" smtClean="0"/>
          </a:p>
          <a:p>
            <a:endParaRPr lang="en-US" dirty="0"/>
          </a:p>
        </p:txBody>
      </p:sp>
      <p:sp>
        <p:nvSpPr>
          <p:cNvPr id="4" name="Slide Number Placeholder 3"/>
          <p:cNvSpPr>
            <a:spLocks noGrp="1"/>
          </p:cNvSpPr>
          <p:nvPr>
            <p:ph type="sldNum" sz="quarter" idx="10"/>
          </p:nvPr>
        </p:nvSpPr>
        <p:spPr/>
        <p:txBody>
          <a:bodyPr/>
          <a:lstStyle/>
          <a:p>
            <a:fld id="{52FBCDA3-98A2-452E-AFB7-E946DE98AB7A}"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 স্লাইডে বাসা</a:t>
            </a:r>
            <a:r>
              <a:rPr lang="bn-BD" baseline="0" dirty="0" smtClean="0"/>
              <a:t> বাড়িতে বিদ্যুতের</a:t>
            </a:r>
            <a:r>
              <a:rPr lang="bn-BD" dirty="0" smtClean="0"/>
              <a:t> সঠিক</a:t>
            </a:r>
            <a:r>
              <a:rPr lang="bn-BD" baseline="0" dirty="0" smtClean="0"/>
              <a:t> সংযোগ করে</a:t>
            </a:r>
            <a:r>
              <a:rPr lang="bn-BD" dirty="0" smtClean="0"/>
              <a:t> </a:t>
            </a:r>
            <a:r>
              <a:rPr lang="bn-BD" sz="1200" dirty="0" smtClean="0">
                <a:latin typeface="NikoshBAN" pitchFamily="2" charset="0"/>
                <a:cs typeface="NikoshBAN" pitchFamily="2" charset="0"/>
              </a:rPr>
              <a:t>আমরা কীভাবে বিদ্যুতের নিরাপদ ব্যবহার করতে পারি </a:t>
            </a:r>
            <a:r>
              <a:rPr lang="bn-BD" baseline="0" dirty="0" smtClean="0"/>
              <a:t>তা দেখিয়ে শিক্ষার্থীদের দিয়ে সঠিক সংযোগ আঁকতে পারে কী-না তা যাচাই এর উদ্দেশ্যে  দলগত কাজের ব্যবস্থা করা হয়েছে। প্রথমে স্লাইডে সংযুক্ত  চিত্র দেখিয়ে উল্লেখিত কাজটি শিক্ষার্থীদের কাছ থেকে উত্তর বের করে আনার চেষ্টা করলে ভালো হয়।</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4AA337B-1BE7-4DAC-8AB0-BE0354441993}"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xmlns="" val="1084500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t>পাঠটি সম্পর্কে সার্বিকভাবে জানার জন্য মূল্যায়নের ব্যবস্থা করা যেতে পারে। তবে বিষয় শিক্ষক ইচ্ছে করলে নিজের মত করে অন্য কোনো যুক্তিযুক্ত উপায়ও অবলম্বন করতে পারেন।</a:t>
            </a:r>
            <a:endParaRPr lang="en-US" dirty="0" smtClean="0"/>
          </a:p>
          <a:p>
            <a:endParaRPr lang="en-US" dirty="0"/>
          </a:p>
        </p:txBody>
      </p:sp>
      <p:sp>
        <p:nvSpPr>
          <p:cNvPr id="4" name="Slide Number Placeholder 3"/>
          <p:cNvSpPr>
            <a:spLocks noGrp="1"/>
          </p:cNvSpPr>
          <p:nvPr>
            <p:ph type="sldNum" sz="quarter" idx="10"/>
          </p:nvPr>
        </p:nvSpPr>
        <p:spPr/>
        <p:txBody>
          <a:bodyPr/>
          <a:lstStyle/>
          <a:p>
            <a:fld id="{B4AA337B-1BE7-4DAC-8AB0-BE0354441993}"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xmlns="" val="416771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আজকের পাঠের</a:t>
            </a:r>
            <a:r>
              <a:rPr lang="bn-BD" baseline="0" dirty="0" smtClean="0"/>
              <a:t> অর্জিত শিখন দ্বারা শিক্ষার্থীরা যেন তাদের নিজ নিজ সৃজনশীল প্রতিভার বিকাশ ঘটাতে পারে সে উদ্দেশ্যে এধরনের বাড়ি কাজ দেয়া যেতে পারে। তবে বিষয় শিক্ষক ইচ্ছে করলে অন্য যে কোনো যুক্তিযুক্ত উপায় অবলম্বন করেও ভিন্ন কোনো বাড়ি কাজ দিতে পারেন।</a:t>
            </a:r>
            <a:endParaRPr lang="en-US" dirty="0" smtClean="0"/>
          </a:p>
          <a:p>
            <a:endParaRPr lang="en-US" dirty="0"/>
          </a:p>
        </p:txBody>
      </p:sp>
      <p:sp>
        <p:nvSpPr>
          <p:cNvPr id="4" name="Slide Number Placeholder 3"/>
          <p:cNvSpPr>
            <a:spLocks noGrp="1"/>
          </p:cNvSpPr>
          <p:nvPr>
            <p:ph type="sldNum" sz="quarter" idx="10"/>
          </p:nvPr>
        </p:nvSpPr>
        <p:spPr/>
        <p:txBody>
          <a:bodyPr/>
          <a:lstStyle/>
          <a:p>
            <a:fld id="{B4AA337B-1BE7-4DAC-8AB0-BE0354441993}"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xmlns="" val="4234275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 স্লাইডটি শিরোনাম</a:t>
            </a:r>
            <a:r>
              <a:rPr lang="bn-BD" baseline="0" dirty="0" smtClean="0"/>
              <a:t> লেখাসহ </a:t>
            </a:r>
            <a:r>
              <a:rPr lang="bn-BD" dirty="0" smtClean="0"/>
              <a:t>পাঠ</a:t>
            </a:r>
            <a:r>
              <a:rPr lang="bn-BD" baseline="0" dirty="0" smtClean="0"/>
              <a:t> ঘোষণার জন্য রাখা হয়েছে।</a:t>
            </a:r>
            <a:endParaRPr lang="en-US" dirty="0" smtClean="0"/>
          </a:p>
          <a:p>
            <a:endParaRPr lang="en-US" dirty="0"/>
          </a:p>
        </p:txBody>
      </p:sp>
      <p:sp>
        <p:nvSpPr>
          <p:cNvPr id="4" name="Slide Number Placeholder 3"/>
          <p:cNvSpPr>
            <a:spLocks noGrp="1"/>
          </p:cNvSpPr>
          <p:nvPr>
            <p:ph type="sldNum" sz="quarter" idx="10"/>
          </p:nvPr>
        </p:nvSpPr>
        <p:spPr/>
        <p:txBody>
          <a:bodyPr/>
          <a:lstStyle/>
          <a:p>
            <a:fld id="{B4AA337B-1BE7-4DAC-8AB0-BE0354441993}"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xmlns="" val="3677621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t>এই পাঠ শেষে অর্জিতব্য শিখনফলকে সামনে রেখে </a:t>
            </a:r>
            <a:r>
              <a:rPr lang="bn-BD" dirty="0" smtClean="0"/>
              <a:t>পাঠকে</a:t>
            </a:r>
            <a:r>
              <a:rPr lang="bn-BD" baseline="0" dirty="0" smtClean="0"/>
              <a:t> ধারাবাহিকভাবে পরিচালনার উদ্দেশ্যে </a:t>
            </a:r>
            <a:r>
              <a:rPr lang="bn-BD" dirty="0" smtClean="0"/>
              <a:t>এই স্লাইডটি </a:t>
            </a:r>
            <a:r>
              <a:rPr lang="bn-BD" baseline="0" dirty="0" smtClean="0"/>
              <a:t>রাখা হয়েছে।</a:t>
            </a:r>
            <a:endParaRPr lang="en-US" dirty="0" smtClean="0"/>
          </a:p>
          <a:p>
            <a:endParaRPr lang="en-US" dirty="0"/>
          </a:p>
        </p:txBody>
      </p:sp>
      <p:sp>
        <p:nvSpPr>
          <p:cNvPr id="4" name="Slide Number Placeholder 3"/>
          <p:cNvSpPr>
            <a:spLocks noGrp="1"/>
          </p:cNvSpPr>
          <p:nvPr>
            <p:ph type="sldNum" sz="quarter" idx="10"/>
          </p:nvPr>
        </p:nvSpPr>
        <p:spPr/>
        <p:txBody>
          <a:bodyPr/>
          <a:lstStyle/>
          <a:p>
            <a:fld id="{B4AA337B-1BE7-4DAC-8AB0-BE0354441993}"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xmlns="" val="1117895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বৈদ্যুতিক</a:t>
            </a:r>
            <a:r>
              <a:rPr lang="bn-BD" baseline="0" dirty="0" smtClean="0"/>
              <a:t> খোলা তার স্পর্শ করা বিপদজনক তা দেখানোর উদ্দেশ্যে এই স্লাইডটি রাখা হয়েছে। বিষয় শিক্ষক ইচ্ছে করলে স্লাইডে উল্লেখিত প্রশ্নগুলো মুছে দিয়ে নিজেই প্রশ্নগুলো করতে পারেন।</a:t>
            </a:r>
            <a:endParaRPr lang="en-US" dirty="0"/>
          </a:p>
        </p:txBody>
      </p:sp>
      <p:sp>
        <p:nvSpPr>
          <p:cNvPr id="4" name="Slide Number Placeholder 3"/>
          <p:cNvSpPr>
            <a:spLocks noGrp="1"/>
          </p:cNvSpPr>
          <p:nvPr>
            <p:ph type="sldNum" sz="quarter" idx="10"/>
          </p:nvPr>
        </p:nvSpPr>
        <p:spPr/>
        <p:txBody>
          <a:bodyPr/>
          <a:lstStyle/>
          <a:p>
            <a:fld id="{52FBCDA3-98A2-452E-AFB7-E946DE98AB7A}" type="slidenum">
              <a:rPr lang="en-US" smtClean="0"/>
              <a:pPr/>
              <a:t>7</a:t>
            </a:fld>
            <a:endParaRPr lang="en-US"/>
          </a:p>
        </p:txBody>
      </p:sp>
    </p:spTree>
    <p:extLst>
      <p:ext uri="{BB962C8B-B14F-4D97-AF65-F5344CB8AC3E}">
        <p14:creationId xmlns:p14="http://schemas.microsoft.com/office/powerpoint/2010/main" xmlns="" val="485637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এই স্লাইডে তড়িৎ</a:t>
            </a:r>
            <a:r>
              <a:rPr lang="bn-BD" baseline="0" dirty="0" smtClean="0"/>
              <a:t> অন্তরকের ক্ষতিসাধনের দরুন দুর্ঘটনা ঘটছে তা দেখানোর চেষ্টা করা হয়েছে।</a:t>
            </a:r>
            <a:endParaRPr lang="en-US" dirty="0"/>
          </a:p>
        </p:txBody>
      </p:sp>
      <p:sp>
        <p:nvSpPr>
          <p:cNvPr id="4" name="Slide Number Placeholder 3"/>
          <p:cNvSpPr>
            <a:spLocks noGrp="1"/>
          </p:cNvSpPr>
          <p:nvPr>
            <p:ph type="sldNum" sz="quarter" idx="10"/>
          </p:nvPr>
        </p:nvSpPr>
        <p:spPr/>
        <p:txBody>
          <a:bodyPr/>
          <a:lstStyle/>
          <a:p>
            <a:fld id="{52FBCDA3-98A2-452E-AFB7-E946DE98AB7A}" type="slidenum">
              <a:rPr lang="en-US" smtClean="0"/>
              <a:pPr/>
              <a:t>8</a:t>
            </a:fld>
            <a:endParaRPr lang="en-US"/>
          </a:p>
        </p:txBody>
      </p:sp>
    </p:spTree>
    <p:extLst>
      <p:ext uri="{BB962C8B-B14F-4D97-AF65-F5344CB8AC3E}">
        <p14:creationId xmlns:p14="http://schemas.microsoft.com/office/powerpoint/2010/main" xmlns="" val="3951054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 স্লাইডে তড়িৎ</a:t>
            </a:r>
            <a:r>
              <a:rPr lang="bn-BD" baseline="0" dirty="0" smtClean="0"/>
              <a:t> ক্যাবল উত্তপ্ত হবার দরুন দুর্ঘটনা ঘটছে তা দেখানোর চেষ্টা করা হয়েছে। প্রথমে স্লাইডে সংযুক্ত ভিডিওটি দেখিয়ে উল্লেখিত প্রশ্নটি করে শিক্ষার্থীদের কাছ থেকে উত্তর বের করে আনার চেষ্টা করলে ভালো হয়।</a:t>
            </a:r>
            <a:endParaRPr lang="en-US" dirty="0" smtClean="0"/>
          </a:p>
        </p:txBody>
      </p:sp>
      <p:sp>
        <p:nvSpPr>
          <p:cNvPr id="4" name="Slide Number Placeholder 3"/>
          <p:cNvSpPr>
            <a:spLocks noGrp="1"/>
          </p:cNvSpPr>
          <p:nvPr>
            <p:ph type="sldNum" sz="quarter" idx="10"/>
          </p:nvPr>
        </p:nvSpPr>
        <p:spPr/>
        <p:txBody>
          <a:bodyPr/>
          <a:lstStyle/>
          <a:p>
            <a:fld id="{52FBCDA3-98A2-452E-AFB7-E946DE98AB7A}" type="slidenum">
              <a:rPr lang="en-US" smtClean="0"/>
              <a:pPr/>
              <a:t>9</a:t>
            </a:fld>
            <a:endParaRPr lang="en-US"/>
          </a:p>
        </p:txBody>
      </p:sp>
    </p:spTree>
    <p:extLst>
      <p:ext uri="{BB962C8B-B14F-4D97-AF65-F5344CB8AC3E}">
        <p14:creationId xmlns:p14="http://schemas.microsoft.com/office/powerpoint/2010/main" xmlns="" val="1863180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এই স্লাইডে আদ্র অবস্থার</a:t>
            </a:r>
            <a:r>
              <a:rPr lang="bn-BD" baseline="0" dirty="0" smtClean="0"/>
              <a:t> দরুন দুর্ঘটনা ঘটছে তা দেখানোর চেষ্টা করা হয়েছে। প্রথমে স্লাইডে সংযুক্ত ভিডিওটি দেখিয়ে উল্লেখিত প্রশ্নটি করে শিক্ষার্থীদের কাছ থেকে উত্তর বের করে আনার চেষ্টা করলে ভালো হয়।</a:t>
            </a:r>
            <a:endParaRPr lang="en-US" dirty="0"/>
          </a:p>
        </p:txBody>
      </p:sp>
      <p:sp>
        <p:nvSpPr>
          <p:cNvPr id="4" name="Slide Number Placeholder 3"/>
          <p:cNvSpPr>
            <a:spLocks noGrp="1"/>
          </p:cNvSpPr>
          <p:nvPr>
            <p:ph type="sldNum" sz="quarter" idx="10"/>
          </p:nvPr>
        </p:nvSpPr>
        <p:spPr/>
        <p:txBody>
          <a:bodyPr/>
          <a:lstStyle/>
          <a:p>
            <a:fld id="{52FBCDA3-98A2-452E-AFB7-E946DE98AB7A}" type="slidenum">
              <a:rPr lang="en-US" smtClean="0"/>
              <a:pPr/>
              <a:t>10</a:t>
            </a:fld>
            <a:endParaRPr lang="en-US"/>
          </a:p>
        </p:txBody>
      </p:sp>
    </p:spTree>
    <p:extLst>
      <p:ext uri="{BB962C8B-B14F-4D97-AF65-F5344CB8AC3E}">
        <p14:creationId xmlns:p14="http://schemas.microsoft.com/office/powerpoint/2010/main" xmlns="" val="763692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FBCDA3-98A2-452E-AFB7-E946DE98AB7A}" type="slidenum">
              <a:rPr lang="en-US" smtClean="0"/>
              <a:pPr/>
              <a:t>11</a:t>
            </a:fld>
            <a:endParaRPr lang="en-US"/>
          </a:p>
        </p:txBody>
      </p:sp>
    </p:spTree>
    <p:extLst>
      <p:ext uri="{BB962C8B-B14F-4D97-AF65-F5344CB8AC3E}">
        <p14:creationId xmlns:p14="http://schemas.microsoft.com/office/powerpoint/2010/main" xmlns="" val="763692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এই স্লাইডে সার্কিট</a:t>
            </a:r>
            <a:r>
              <a:rPr lang="bn-BD" baseline="0" dirty="0" smtClean="0"/>
              <a:t> ব্রেকার ব্যবহার করে</a:t>
            </a:r>
            <a:r>
              <a:rPr lang="bn-BD" dirty="0" smtClean="0"/>
              <a:t> </a:t>
            </a:r>
            <a:r>
              <a:rPr lang="bn-BD" sz="1200" dirty="0" smtClean="0">
                <a:latin typeface="NikoshBAN" pitchFamily="2" charset="0"/>
                <a:cs typeface="NikoshBAN" pitchFamily="2" charset="0"/>
              </a:rPr>
              <a:t>আমরা কীভাবে বিদ্যুতের নিরাপদ ব্যবহার করতে পারি </a:t>
            </a:r>
            <a:r>
              <a:rPr lang="bn-BD" baseline="0" dirty="0" smtClean="0"/>
              <a:t>তা দেখানোর চেষ্টা করা হয়েছে। প্রথমে স্লাইডে সংযুক্ত  চিত্র ও এনিমেশনটি দেখিয়ে উল্লেখিত প্রশ্নটি করে শিক্ষার্থীদের কাছ থেকে উত্তর বের করে আনার চেষ্টা করলে ভালো হয়।</a:t>
            </a:r>
            <a:endParaRPr lang="en-US" dirty="0" smtClean="0"/>
          </a:p>
          <a:p>
            <a:endParaRPr lang="en-US" dirty="0"/>
          </a:p>
        </p:txBody>
      </p:sp>
      <p:sp>
        <p:nvSpPr>
          <p:cNvPr id="4" name="Slide Number Placeholder 3"/>
          <p:cNvSpPr>
            <a:spLocks noGrp="1"/>
          </p:cNvSpPr>
          <p:nvPr>
            <p:ph type="sldNum" sz="quarter" idx="10"/>
          </p:nvPr>
        </p:nvSpPr>
        <p:spPr/>
        <p:txBody>
          <a:bodyPr/>
          <a:lstStyle/>
          <a:p>
            <a:fld id="{52FBCDA3-98A2-452E-AFB7-E946DE98AB7A}"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BC2A22-99E5-420C-90FB-A82CB3E693DE}" type="datetimeFigureOut">
              <a:rPr lang="en-US" smtClean="0"/>
              <a:pPr/>
              <a:t>8/9/2016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327F0F-6720-4CA8-BFDF-6A22D2B1EC8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BC2A22-99E5-420C-90FB-A82CB3E693DE}" type="datetimeFigureOut">
              <a:rPr lang="en-US" smtClean="0"/>
              <a:pPr/>
              <a:t>8/9/2016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327F0F-6720-4CA8-BFDF-6A22D2B1EC8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BC2A22-99E5-420C-90FB-A82CB3E693DE}" type="datetimeFigureOut">
              <a:rPr lang="en-US" smtClean="0"/>
              <a:pPr/>
              <a:t>8/9/2016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327F0F-6720-4CA8-BFDF-6A22D2B1EC8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BC2A22-99E5-420C-90FB-A82CB3E693DE}" type="datetimeFigureOut">
              <a:rPr lang="en-US" smtClean="0"/>
              <a:pPr/>
              <a:t>8/9/2016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327F0F-6720-4CA8-BFDF-6A22D2B1EC8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BC2A22-99E5-420C-90FB-A82CB3E693DE}" type="datetimeFigureOut">
              <a:rPr lang="en-US" smtClean="0"/>
              <a:pPr/>
              <a:t>8/9/2016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327F0F-6720-4CA8-BFDF-6A22D2B1EC8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BC2A22-99E5-420C-90FB-A82CB3E693DE}" type="datetimeFigureOut">
              <a:rPr lang="en-US" smtClean="0"/>
              <a:pPr/>
              <a:t>8/9/2016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327F0F-6720-4CA8-BFDF-6A22D2B1EC8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BC2A22-99E5-420C-90FB-A82CB3E693DE}" type="datetimeFigureOut">
              <a:rPr lang="en-US" smtClean="0"/>
              <a:pPr/>
              <a:t>8/9/2016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327F0F-6720-4CA8-BFDF-6A22D2B1EC8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BC2A22-99E5-420C-90FB-A82CB3E693DE}" type="datetimeFigureOut">
              <a:rPr lang="en-US" smtClean="0"/>
              <a:pPr/>
              <a:t>8/9/2016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327F0F-6720-4CA8-BFDF-6A22D2B1EC8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BC2A22-99E5-420C-90FB-A82CB3E693DE}" type="datetimeFigureOut">
              <a:rPr lang="en-US" smtClean="0"/>
              <a:pPr/>
              <a:t>8/9/2016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327F0F-6720-4CA8-BFDF-6A22D2B1EC8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BC2A22-99E5-420C-90FB-A82CB3E693DE}" type="datetimeFigureOut">
              <a:rPr lang="en-US" smtClean="0"/>
              <a:pPr/>
              <a:t>8/9/2016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327F0F-6720-4CA8-BFDF-6A22D2B1EC8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BC2A22-99E5-420C-90FB-A82CB3E693DE}" type="datetimeFigureOut">
              <a:rPr lang="en-US" smtClean="0"/>
              <a:pPr/>
              <a:t>8/9/2016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327F0F-6720-4CA8-BFDF-6A22D2B1EC8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BC2A22-99E5-420C-90FB-A82CB3E693DE}" type="datetimeFigureOut">
              <a:rPr lang="en-US" smtClean="0"/>
              <a:pPr/>
              <a:t>8/9/2016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327F0F-6720-4CA8-BFDF-6A22D2B1EC8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ideo" Target="../media/media3.mp4"/><Relationship Id="rId5" Type="http://schemas.openxmlformats.org/officeDocument/2006/relationships/image" Target="../media/image24.png"/><Relationship Id="rId4" Type="http://schemas.microsoft.com/office/2007/relationships/media" Target="../media/media3.mp4"/></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video" Target="../media/media4.mp4"/><Relationship Id="rId6" Type="http://schemas.microsoft.com/office/2007/relationships/media" Target="../media/media4.mp4"/><Relationship Id="rId5" Type="http://schemas.openxmlformats.org/officeDocument/2006/relationships/image" Target="../media/image2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4.gi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2.jpe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ideo" Target="../media/media1.mp4"/><Relationship Id="rId5" Type="http://schemas.openxmlformats.org/officeDocument/2006/relationships/image" Target="../media/image7.png"/><Relationship Id="rId4" Type="http://schemas.microsoft.com/office/2007/relationships/media" Target="../media/media1.mp4"/></Relationships>
</file>

<file path=ppt/slides/_rels/slide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media/media2.mp4"/><Relationship Id="rId5" Type="http://schemas.openxmlformats.org/officeDocument/2006/relationships/image" Target="../media/image23.png"/><Relationship Id="rId4" Type="http://schemas.microsoft.com/office/2007/relationships/media" Target="../media/media2.mp4"/></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447800" y="914400"/>
            <a:ext cx="5341527" cy="10772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bn-BD" sz="3200" dirty="0">
                <a:solidFill>
                  <a:prstClr val="white"/>
                </a:solidFill>
                <a:latin typeface="NikoshBAN" pitchFamily="2" charset="0"/>
                <a:cs typeface="NikoshBAN" pitchFamily="2" charset="0"/>
              </a:rPr>
              <a:t>এই স্লাইডটি সম্মানিত শিক্ষকবৃন্দের জন্য। </a:t>
            </a:r>
          </a:p>
          <a:p>
            <a:r>
              <a:rPr lang="bn-BD" sz="3200" dirty="0">
                <a:solidFill>
                  <a:prstClr val="white"/>
                </a:solidFill>
                <a:latin typeface="NikoshBAN" pitchFamily="2" charset="0"/>
                <a:cs typeface="NikoshBAN" pitchFamily="2" charset="0"/>
              </a:rPr>
              <a:t> তাই স্লাইডটি হাইড করে রাখা হয়েছে। </a:t>
            </a:r>
            <a:endParaRPr lang="en-US" sz="3200" dirty="0">
              <a:solidFill>
                <a:prstClr val="white"/>
              </a:solidFill>
              <a:latin typeface="NikoshBAN" pitchFamily="2" charset="0"/>
              <a:cs typeface="NikoshBAN" pitchFamily="2" charset="0"/>
            </a:endParaRPr>
          </a:p>
        </p:txBody>
      </p:sp>
      <p:sp>
        <p:nvSpPr>
          <p:cNvPr id="3" name="TextBox 2"/>
          <p:cNvSpPr txBox="1"/>
          <p:nvPr/>
        </p:nvSpPr>
        <p:spPr>
          <a:xfrm>
            <a:off x="256401" y="2895600"/>
            <a:ext cx="8582799" cy="2400657"/>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bn-BD" sz="3000" dirty="0">
                <a:solidFill>
                  <a:prstClr val="black"/>
                </a:solidFill>
                <a:latin typeface="NikoshBAN" pitchFamily="2" charset="0"/>
                <a:cs typeface="NikoshBAN" pitchFamily="2" charset="0"/>
              </a:rPr>
              <a:t>এই পাঠটি শ্রেণিকক্ষে উপস্থাপনের সময় প্রয়োজনীয় পরামর্শ প্রতিটি</a:t>
            </a:r>
          </a:p>
          <a:p>
            <a:r>
              <a:rPr lang="bn-BD" sz="3000" dirty="0">
                <a:solidFill>
                  <a:prstClr val="black"/>
                </a:solidFill>
                <a:latin typeface="NikoshBAN" pitchFamily="2" charset="0"/>
                <a:cs typeface="NikoshBAN" pitchFamily="2" charset="0"/>
              </a:rPr>
              <a:t>স্লাইডের নিচে অর্থাৎ </a:t>
            </a:r>
            <a:r>
              <a:rPr lang="en-US" sz="3000" dirty="0">
                <a:solidFill>
                  <a:prstClr val="black"/>
                </a:solidFill>
                <a:latin typeface="NikoshBAN" pitchFamily="2" charset="0"/>
                <a:cs typeface="NikoshBAN" pitchFamily="2" charset="0"/>
              </a:rPr>
              <a:t>Slide Note </a:t>
            </a:r>
            <a:r>
              <a:rPr lang="bn-BD" sz="3000" dirty="0">
                <a:solidFill>
                  <a:prstClr val="black"/>
                </a:solidFill>
                <a:latin typeface="NikoshBAN" pitchFamily="2" charset="0"/>
                <a:cs typeface="NikoshBAN" pitchFamily="2" charset="0"/>
              </a:rPr>
              <a:t>এ সংযোজন করা হয়েছে</a:t>
            </a:r>
            <a:r>
              <a:rPr lang="en-US" sz="3000" dirty="0">
                <a:solidFill>
                  <a:prstClr val="black"/>
                </a:solidFill>
                <a:latin typeface="NikoshBAN" pitchFamily="2" charset="0"/>
                <a:cs typeface="NikoshBAN" pitchFamily="2" charset="0"/>
              </a:rPr>
              <a:t> </a:t>
            </a:r>
            <a:endParaRPr lang="bn-BD" sz="3000" dirty="0">
              <a:solidFill>
                <a:prstClr val="black"/>
              </a:solidFill>
              <a:latin typeface="NikoshBAN" pitchFamily="2" charset="0"/>
              <a:cs typeface="NikoshBAN" pitchFamily="2" charset="0"/>
            </a:endParaRPr>
          </a:p>
          <a:p>
            <a:r>
              <a:rPr lang="bn-BD" sz="3000" dirty="0">
                <a:solidFill>
                  <a:prstClr val="black"/>
                </a:solidFill>
                <a:latin typeface="NikoshBAN" pitchFamily="2" charset="0"/>
                <a:cs typeface="NikoshBAN" pitchFamily="2" charset="0"/>
              </a:rPr>
              <a:t>যাতে শ্রেণিকার্যক্রম শিক্ষার্থীদের সক্রিয় </a:t>
            </a:r>
            <a:r>
              <a:rPr lang="bn-BD" sz="3000" dirty="0" smtClean="0">
                <a:solidFill>
                  <a:prstClr val="black"/>
                </a:solidFill>
                <a:latin typeface="NikoshBAN" pitchFamily="2" charset="0"/>
                <a:cs typeface="NikoshBAN" pitchFamily="2" charset="0"/>
              </a:rPr>
              <a:t>অংশগ্রহণে </a:t>
            </a:r>
            <a:r>
              <a:rPr lang="bn-BD" sz="3000" dirty="0">
                <a:solidFill>
                  <a:prstClr val="black"/>
                </a:solidFill>
                <a:latin typeface="NikoshBAN" pitchFamily="2" charset="0"/>
                <a:cs typeface="NikoshBAN" pitchFamily="2" charset="0"/>
              </a:rPr>
              <a:t>পাঠটি শিক্ষার্থীকেন্দ্রিক</a:t>
            </a:r>
          </a:p>
          <a:p>
            <a:r>
              <a:rPr lang="bn-BD" sz="3000" dirty="0">
                <a:solidFill>
                  <a:prstClr val="black"/>
                </a:solidFill>
                <a:latin typeface="NikoshBAN" pitchFamily="2" charset="0"/>
                <a:cs typeface="NikoshBAN" pitchFamily="2" charset="0"/>
              </a:rPr>
              <a:t> হয়। আশা করি সম্মানিত শিক্ষকগণ পাঠটি উপস্থাপনের পূর্বে  উল্লেখিত</a:t>
            </a:r>
          </a:p>
          <a:p>
            <a:r>
              <a:rPr lang="bn-BD" sz="3000" dirty="0">
                <a:solidFill>
                  <a:prstClr val="black"/>
                </a:solidFill>
                <a:latin typeface="NikoshBAN" pitchFamily="2" charset="0"/>
                <a:cs typeface="NikoshBAN" pitchFamily="2" charset="0"/>
              </a:rPr>
              <a:t> </a:t>
            </a:r>
            <a:r>
              <a:rPr lang="en-US" sz="3000" dirty="0">
                <a:solidFill>
                  <a:prstClr val="black"/>
                </a:solidFill>
                <a:latin typeface="NikoshBAN" pitchFamily="2" charset="0"/>
                <a:cs typeface="NikoshBAN" pitchFamily="2" charset="0"/>
              </a:rPr>
              <a:t>Note </a:t>
            </a:r>
            <a:r>
              <a:rPr lang="bn-BD" sz="3000" dirty="0">
                <a:solidFill>
                  <a:prstClr val="black"/>
                </a:solidFill>
                <a:latin typeface="NikoshBAN" pitchFamily="2" charset="0"/>
                <a:cs typeface="NikoshBAN" pitchFamily="2" charset="0"/>
              </a:rPr>
              <a:t>দেখে নেবেন</a:t>
            </a:r>
            <a:r>
              <a:rPr lang="en-US" sz="3000" dirty="0">
                <a:solidFill>
                  <a:prstClr val="black"/>
                </a:solidFill>
                <a:latin typeface="NikoshBAN" pitchFamily="2" charset="0"/>
                <a:cs typeface="NikoshBAN" pitchFamily="2" charset="0"/>
              </a:rPr>
              <a:t> </a:t>
            </a:r>
            <a:r>
              <a:rPr lang="bn-BD" sz="3000" dirty="0">
                <a:solidFill>
                  <a:prstClr val="black"/>
                </a:solidFill>
                <a:latin typeface="NikoshBAN" pitchFamily="2" charset="0"/>
                <a:cs typeface="NikoshBAN" pitchFamily="2" charset="0"/>
              </a:rPr>
              <a:t>এবং </a:t>
            </a:r>
            <a:r>
              <a:rPr lang="en-US" sz="3000" dirty="0">
                <a:solidFill>
                  <a:prstClr val="black"/>
                </a:solidFill>
                <a:latin typeface="NikoshBAN" pitchFamily="2" charset="0"/>
                <a:cs typeface="NikoshBAN" pitchFamily="2" charset="0"/>
              </a:rPr>
              <a:t>F</a:t>
            </a:r>
            <a:r>
              <a:rPr lang="en-US" sz="3000" dirty="0">
                <a:solidFill>
                  <a:prstClr val="black"/>
                </a:solidFill>
                <a:latin typeface="Times New Roman" pitchFamily="18" charset="0"/>
                <a:cs typeface="Times New Roman" pitchFamily="18" charset="0"/>
              </a:rPr>
              <a:t>5 </a:t>
            </a:r>
            <a:r>
              <a:rPr lang="bn-BD" sz="3000" dirty="0">
                <a:solidFill>
                  <a:prstClr val="black"/>
                </a:solidFill>
                <a:latin typeface="NikoshBAN" pitchFamily="2" charset="0"/>
                <a:cs typeface="NikoshBAN" pitchFamily="2" charset="0"/>
              </a:rPr>
              <a:t>চেপে উপস্থাপন শুরু করতে পারেন।</a:t>
            </a:r>
            <a:endParaRPr lang="en-US" sz="3000" dirty="0">
              <a:solidFill>
                <a:prstClr val="black"/>
              </a:solidFill>
              <a:latin typeface="NikoshBAN" pitchFamily="2" charset="0"/>
              <a:cs typeface="NikoshBAN" pitchFamily="2"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et-Shoking">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524000" y="1524000"/>
            <a:ext cx="6096000" cy="4191000"/>
          </a:xfrm>
          <a:prstGeom prst="rect">
            <a:avLst/>
          </a:prstGeom>
        </p:spPr>
      </p:pic>
      <p:sp>
        <p:nvSpPr>
          <p:cNvPr id="3" name="Frame 2"/>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4" name="TextBox 3"/>
          <p:cNvSpPr txBox="1"/>
          <p:nvPr/>
        </p:nvSpPr>
        <p:spPr>
          <a:xfrm>
            <a:off x="2286000" y="533400"/>
            <a:ext cx="4352474" cy="584775"/>
          </a:xfrm>
          <a:prstGeom prst="rect">
            <a:avLst/>
          </a:prstGeom>
          <a:solidFill>
            <a:schemeClr val="accent5">
              <a:lumMod val="60000"/>
              <a:lumOff val="40000"/>
            </a:schemeClr>
          </a:solidFill>
        </p:spPr>
        <p:txBody>
          <a:bodyPr wrap="none" rtlCol="0">
            <a:spAutoFit/>
          </a:bodyPr>
          <a:lstStyle/>
          <a:p>
            <a:r>
              <a:rPr lang="bn-BD" sz="3200" dirty="0" smtClean="0">
                <a:latin typeface="NikoshBAN" pitchFamily="2" charset="0"/>
                <a:cs typeface="NikoshBAN" pitchFamily="2" charset="0"/>
              </a:rPr>
              <a:t>এখানে তড়িৎ দূর্ঘটনা ঘটছে </a:t>
            </a:r>
            <a:r>
              <a:rPr lang="bn-BD" sz="3200" dirty="0" smtClean="0">
                <a:latin typeface="NikoshBAN" pitchFamily="2" charset="0"/>
                <a:cs typeface="NikoshBAN" pitchFamily="2" charset="0"/>
              </a:rPr>
              <a:t>কেন?</a:t>
            </a:r>
            <a:endParaRPr lang="en-US" sz="3200" dirty="0">
              <a:latin typeface="NikoshBAN" pitchFamily="2" charset="0"/>
              <a:cs typeface="NikoshBAN" pitchFamily="2" charset="0"/>
            </a:endParaRPr>
          </a:p>
        </p:txBody>
      </p:sp>
    </p:spTree>
    <p:extLst>
      <p:ext uri="{BB962C8B-B14F-4D97-AF65-F5344CB8AC3E}">
        <p14:creationId xmlns:p14="http://schemas.microsoft.com/office/powerpoint/2010/main" xmlns="" val="137627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5" name="Picture 4" descr="home_electrical_featured.jpg"/>
          <p:cNvPicPr>
            <a:picLocks noChangeAspect="1"/>
          </p:cNvPicPr>
          <p:nvPr/>
        </p:nvPicPr>
        <p:blipFill>
          <a:blip r:embed="rId3" cstate="print">
            <a:clrChange>
              <a:clrFrom>
                <a:srgbClr val="FFFFFF"/>
              </a:clrFrom>
              <a:clrTo>
                <a:srgbClr val="FFFFFF">
                  <a:alpha val="0"/>
                </a:srgbClr>
              </a:clrTo>
            </a:clrChange>
            <a:duotone>
              <a:schemeClr val="bg2">
                <a:shade val="45000"/>
                <a:satMod val="135000"/>
              </a:schemeClr>
              <a:prstClr val="white"/>
            </a:duotone>
          </a:blip>
          <a:stretch>
            <a:fillRect/>
          </a:stretch>
        </p:blipFill>
        <p:spPr>
          <a:xfrm>
            <a:off x="0" y="1087755"/>
            <a:ext cx="7429500" cy="5770245"/>
          </a:xfrm>
          <a:prstGeom prst="rect">
            <a:avLst/>
          </a:prstGeom>
        </p:spPr>
      </p:pic>
      <p:sp>
        <p:nvSpPr>
          <p:cNvPr id="3" name="Frame 2"/>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4" name="TextBox 3"/>
          <p:cNvSpPr txBox="1"/>
          <p:nvPr/>
        </p:nvSpPr>
        <p:spPr>
          <a:xfrm>
            <a:off x="3810000" y="533400"/>
            <a:ext cx="1810111" cy="584775"/>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bn-BD" sz="3200" dirty="0" smtClean="0">
                <a:latin typeface="NikoshBAN" pitchFamily="2" charset="0"/>
                <a:cs typeface="NikoshBAN" pitchFamily="2" charset="0"/>
              </a:rPr>
              <a:t>জোড়ায় কাজ</a:t>
            </a:r>
            <a:endParaRPr lang="en-US" sz="3200" dirty="0">
              <a:latin typeface="NikoshBAN" pitchFamily="2" charset="0"/>
              <a:cs typeface="NikoshBAN" pitchFamily="2" charset="0"/>
            </a:endParaRPr>
          </a:p>
        </p:txBody>
      </p:sp>
      <p:sp>
        <p:nvSpPr>
          <p:cNvPr id="6" name="TextBox 5"/>
          <p:cNvSpPr txBox="1"/>
          <p:nvPr/>
        </p:nvSpPr>
        <p:spPr>
          <a:xfrm>
            <a:off x="838200" y="3048000"/>
            <a:ext cx="7101624" cy="1077218"/>
          </a:xfrm>
          <a:prstGeom prst="rect">
            <a:avLst/>
          </a:prstGeom>
          <a:solidFill>
            <a:schemeClr val="accent1">
              <a:lumMod val="40000"/>
              <a:lumOff val="60000"/>
            </a:schemeClr>
          </a:solidFill>
        </p:spPr>
        <p:txBody>
          <a:bodyPr wrap="none" rtlCol="0">
            <a:spAutoFit/>
          </a:bodyPr>
          <a:lstStyle/>
          <a:p>
            <a:r>
              <a:rPr lang="bn-BD" sz="3200" dirty="0" smtClean="0">
                <a:latin typeface="NikoshBAN" pitchFamily="2" charset="0"/>
                <a:cs typeface="NikoshBAN" pitchFamily="2" charset="0"/>
              </a:rPr>
              <a:t>বিদ্যুৎ ব্যবহারে বিপজ্জনক ঘটনার কারণগুলো উল্লেখ কর</a:t>
            </a:r>
          </a:p>
          <a:p>
            <a:r>
              <a:rPr lang="bn-BD" sz="3200" dirty="0" smtClean="0">
                <a:latin typeface="NikoshBAN" pitchFamily="2" charset="0"/>
                <a:cs typeface="NikoshBAN" pitchFamily="2" charset="0"/>
              </a:rPr>
              <a:t> এবং যেকোনো একটির বর্ণনা দাও।</a:t>
            </a:r>
            <a:endParaRPr lang="en-US" sz="3200" dirty="0">
              <a:latin typeface="NikoshBAN" pitchFamily="2" charset="0"/>
              <a:cs typeface="NikoshBAN" pitchFamily="2" charset="0"/>
            </a:endParaRPr>
          </a:p>
        </p:txBody>
      </p:sp>
    </p:spTree>
    <p:extLst>
      <p:ext uri="{BB962C8B-B14F-4D97-AF65-F5344CB8AC3E}">
        <p14:creationId xmlns:p14="http://schemas.microsoft.com/office/powerpoint/2010/main" xmlns="" val="13762747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Frame 3"/>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6" name="Picture 5" descr="$_32.JPG"/>
          <p:cNvPicPr>
            <a:picLocks noChangeAspect="1"/>
          </p:cNvPicPr>
          <p:nvPr/>
        </p:nvPicPr>
        <p:blipFill>
          <a:blip r:embed="rId3" cstate="print"/>
          <a:stretch>
            <a:fillRect/>
          </a:stretch>
        </p:blipFill>
        <p:spPr>
          <a:xfrm>
            <a:off x="228600" y="1371600"/>
            <a:ext cx="5867400" cy="3911600"/>
          </a:xfrm>
          <a:prstGeom prst="rect">
            <a:avLst/>
          </a:prstGeom>
          <a:scene3d>
            <a:camera prst="perspectiveRight"/>
            <a:lightRig rig="threePt" dir="t"/>
          </a:scene3d>
        </p:spPr>
      </p:pic>
      <p:pic>
        <p:nvPicPr>
          <p:cNvPr id="5" name="Picture 4" descr="Circute-Braker-1.gif"/>
          <p:cNvPicPr>
            <a:picLocks noChangeAspect="1"/>
          </p:cNvPicPr>
          <p:nvPr/>
        </p:nvPicPr>
        <p:blipFill>
          <a:blip r:embed="rId4" cstate="print"/>
          <a:stretch>
            <a:fillRect/>
          </a:stretch>
        </p:blipFill>
        <p:spPr>
          <a:xfrm>
            <a:off x="5181600" y="1771650"/>
            <a:ext cx="3619500" cy="2876550"/>
          </a:xfrm>
          <a:prstGeom prst="rect">
            <a:avLst/>
          </a:prstGeom>
        </p:spPr>
      </p:pic>
      <p:sp>
        <p:nvSpPr>
          <p:cNvPr id="7" name="TextBox 6"/>
          <p:cNvSpPr txBox="1"/>
          <p:nvPr/>
        </p:nvSpPr>
        <p:spPr>
          <a:xfrm>
            <a:off x="1143000" y="381000"/>
            <a:ext cx="7053534" cy="584775"/>
          </a:xfrm>
          <a:prstGeom prst="rect">
            <a:avLst/>
          </a:prstGeom>
          <a:solidFill>
            <a:schemeClr val="accent1">
              <a:lumMod val="60000"/>
              <a:lumOff val="40000"/>
            </a:schemeClr>
          </a:solidFill>
        </p:spPr>
        <p:txBody>
          <a:bodyPr wrap="none" rtlCol="0">
            <a:spAutoFit/>
          </a:bodyPr>
          <a:lstStyle/>
          <a:p>
            <a:r>
              <a:rPr lang="bn-BD" sz="3200" dirty="0" smtClean="0">
                <a:latin typeface="NikoshBAN" pitchFamily="2" charset="0"/>
                <a:cs typeface="NikoshBAN" pitchFamily="2" charset="0"/>
              </a:rPr>
              <a:t>আমরা কীভাবে বিদ্যুতের নিরাপদ ব্যবহার করতে পারি?</a:t>
            </a:r>
            <a:endParaRPr lang="en-US" sz="3200" dirty="0">
              <a:latin typeface="NikoshBAN" pitchFamily="2" charset="0"/>
              <a:cs typeface="NikoshBAN" pitchFamily="2" charset="0"/>
            </a:endParaRPr>
          </a:p>
        </p:txBody>
      </p:sp>
      <p:grpSp>
        <p:nvGrpSpPr>
          <p:cNvPr id="12" name="Group 11"/>
          <p:cNvGrpSpPr/>
          <p:nvPr/>
        </p:nvGrpSpPr>
        <p:grpSpPr>
          <a:xfrm>
            <a:off x="1295400" y="2590800"/>
            <a:ext cx="1681871" cy="1056620"/>
            <a:chOff x="4953000" y="5181600"/>
            <a:chExt cx="1681871" cy="1056620"/>
          </a:xfrm>
        </p:grpSpPr>
        <p:sp>
          <p:nvSpPr>
            <p:cNvPr id="10" name="TextBox 9"/>
            <p:cNvSpPr txBox="1"/>
            <p:nvPr/>
          </p:nvSpPr>
          <p:spPr>
            <a:xfrm>
              <a:off x="4953000" y="5715000"/>
              <a:ext cx="1681871" cy="523220"/>
            </a:xfrm>
            <a:prstGeom prst="rect">
              <a:avLst/>
            </a:prstGeom>
            <a:solidFill>
              <a:schemeClr val="accent2">
                <a:lumMod val="40000"/>
                <a:lumOff val="60000"/>
              </a:schemeClr>
            </a:solidFill>
            <a:ln w="28575">
              <a:solidFill>
                <a:srgbClr val="FF0000"/>
              </a:solidFill>
            </a:ln>
          </p:spPr>
          <p:txBody>
            <a:bodyPr wrap="none" rtlCol="0">
              <a:spAutoFit/>
            </a:bodyPr>
            <a:lstStyle/>
            <a:p>
              <a:r>
                <a:rPr lang="bn-BD" sz="2800" dirty="0" smtClean="0">
                  <a:latin typeface="NikoshBAN" pitchFamily="2" charset="0"/>
                  <a:cs typeface="NikoshBAN" pitchFamily="2" charset="0"/>
                </a:rPr>
                <a:t>সার্কিট ব্রেকার</a:t>
              </a:r>
              <a:endParaRPr lang="en-US" sz="2800" dirty="0">
                <a:latin typeface="NikoshBAN" pitchFamily="2" charset="0"/>
                <a:cs typeface="NikoshBAN" pitchFamily="2" charset="0"/>
              </a:endParaRPr>
            </a:p>
          </p:txBody>
        </p:sp>
        <p:sp>
          <p:nvSpPr>
            <p:cNvPr id="11" name="Up Arrow 10"/>
            <p:cNvSpPr/>
            <p:nvPr/>
          </p:nvSpPr>
          <p:spPr>
            <a:xfrm>
              <a:off x="5562600" y="5181600"/>
              <a:ext cx="609600" cy="533400"/>
            </a:xfrm>
            <a:prstGeom prst="up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2362200" y="5334000"/>
            <a:ext cx="5012911" cy="584775"/>
          </a:xfrm>
          <a:prstGeom prst="rect">
            <a:avLst/>
          </a:prstGeom>
          <a:solidFill>
            <a:schemeClr val="accent6">
              <a:lumMod val="60000"/>
              <a:lumOff val="40000"/>
            </a:schemeClr>
          </a:solidFill>
        </p:spPr>
        <p:txBody>
          <a:bodyPr wrap="none" rtlCol="0">
            <a:spAutoFit/>
          </a:bodyPr>
          <a:lstStyle/>
          <a:p>
            <a:r>
              <a:rPr lang="bn-BD" sz="3200" dirty="0" smtClean="0">
                <a:latin typeface="NikoshBAN" pitchFamily="2" charset="0"/>
                <a:cs typeface="NikoshBAN" pitchFamily="2" charset="0"/>
              </a:rPr>
              <a:t>সার্কিট ব্রেকার কীভাবে নিরাপদে রাখে?</a:t>
            </a:r>
            <a:endParaRPr lang="en-US" sz="3200" dirty="0">
              <a:latin typeface="NikoshBAN" pitchFamily="2" charset="0"/>
              <a:cs typeface="NikoshBAN" pitchFamily="2" charset="0"/>
            </a:endParaRPr>
          </a:p>
        </p:txBody>
      </p:sp>
    </p:spTree>
    <p:extLst>
      <p:ext uri="{BB962C8B-B14F-4D97-AF65-F5344CB8AC3E}">
        <p14:creationId xmlns:p14="http://schemas.microsoft.com/office/powerpoint/2010/main" xmlns="" val="195240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Frame 1"/>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4" name="Picture 3" descr="Blown-Fuse-2.jpg"/>
          <p:cNvPicPr>
            <a:picLocks noChangeAspect="1"/>
          </p:cNvPicPr>
          <p:nvPr/>
        </p:nvPicPr>
        <p:blipFill>
          <a:blip r:embed="rId4" cstate="print"/>
          <a:stretch>
            <a:fillRect/>
          </a:stretch>
        </p:blipFill>
        <p:spPr>
          <a:xfrm>
            <a:off x="228600" y="1524000"/>
            <a:ext cx="5029200" cy="3352800"/>
          </a:xfrm>
          <a:prstGeom prst="rect">
            <a:avLst/>
          </a:prstGeom>
        </p:spPr>
      </p:pic>
      <p:pic>
        <p:nvPicPr>
          <p:cNvPr id="7" name="Picture 6" descr="VgKoD copy.png"/>
          <p:cNvPicPr>
            <a:picLocks noChangeAspect="1"/>
          </p:cNvPicPr>
          <p:nvPr/>
        </p:nvPicPr>
        <p:blipFill>
          <a:blip r:embed="rId5" cstate="print"/>
          <a:stretch>
            <a:fillRect/>
          </a:stretch>
        </p:blipFill>
        <p:spPr>
          <a:xfrm rot="5400000">
            <a:off x="4791075" y="1914525"/>
            <a:ext cx="3733800" cy="2800350"/>
          </a:xfrm>
          <a:prstGeom prst="rect">
            <a:avLst/>
          </a:prstGeom>
        </p:spPr>
      </p:pic>
      <p:pic>
        <p:nvPicPr>
          <p:cNvPr id="3" name="Electrical fuse burning with increasing current">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5257800" y="1981200"/>
            <a:ext cx="3454400" cy="2590800"/>
          </a:xfrm>
          <a:prstGeom prst="rect">
            <a:avLst/>
          </a:prstGeom>
        </p:spPr>
      </p:pic>
      <p:grpSp>
        <p:nvGrpSpPr>
          <p:cNvPr id="18" name="Group 17"/>
          <p:cNvGrpSpPr/>
          <p:nvPr/>
        </p:nvGrpSpPr>
        <p:grpSpPr>
          <a:xfrm>
            <a:off x="1752600" y="3048000"/>
            <a:ext cx="5257800" cy="3048000"/>
            <a:chOff x="1752600" y="3048000"/>
            <a:chExt cx="5257800" cy="3048000"/>
          </a:xfrm>
        </p:grpSpPr>
        <p:grpSp>
          <p:nvGrpSpPr>
            <p:cNvPr id="12" name="Group 11"/>
            <p:cNvGrpSpPr/>
            <p:nvPr/>
          </p:nvGrpSpPr>
          <p:grpSpPr>
            <a:xfrm>
              <a:off x="1752600" y="3048000"/>
              <a:ext cx="5257800" cy="2438400"/>
              <a:chOff x="1752600" y="3048000"/>
              <a:chExt cx="5257800" cy="2438400"/>
            </a:xfrm>
          </p:grpSpPr>
          <p:cxnSp>
            <p:nvCxnSpPr>
              <p:cNvPr id="9" name="Straight Arrow Connector 8"/>
              <p:cNvCxnSpPr/>
              <p:nvPr/>
            </p:nvCxnSpPr>
            <p:spPr>
              <a:xfrm>
                <a:off x="1752600" y="3048000"/>
                <a:ext cx="3200400" cy="2438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953000" y="3886200"/>
                <a:ext cx="2057400" cy="1524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4495800" y="5511225"/>
              <a:ext cx="976549" cy="584775"/>
            </a:xfrm>
            <a:prstGeom prst="rect">
              <a:avLst/>
            </a:prstGeom>
            <a:solidFill>
              <a:schemeClr val="tx2">
                <a:lumMod val="40000"/>
                <a:lumOff val="60000"/>
              </a:schemeClr>
            </a:solidFill>
          </p:spPr>
          <p:txBody>
            <a:bodyPr wrap="none" rtlCol="0">
              <a:spAutoFit/>
            </a:bodyPr>
            <a:lstStyle/>
            <a:p>
              <a:r>
                <a:rPr lang="bn-BD" sz="3200" dirty="0" smtClean="0">
                  <a:latin typeface="NikoshBAN" pitchFamily="2" charset="0"/>
                  <a:cs typeface="NikoshBAN" pitchFamily="2" charset="0"/>
                </a:rPr>
                <a:t>ফিউজ</a:t>
              </a:r>
              <a:endParaRPr lang="en-US" sz="3200" dirty="0">
                <a:latin typeface="NikoshBAN" pitchFamily="2" charset="0"/>
                <a:cs typeface="NikoshBAN" pitchFamily="2" charset="0"/>
              </a:endParaRPr>
            </a:p>
          </p:txBody>
        </p:sp>
      </p:grpSp>
      <p:sp>
        <p:nvSpPr>
          <p:cNvPr id="19" name="TextBox 18"/>
          <p:cNvSpPr txBox="1"/>
          <p:nvPr/>
        </p:nvSpPr>
        <p:spPr>
          <a:xfrm>
            <a:off x="2743200" y="533400"/>
            <a:ext cx="3910045" cy="584775"/>
          </a:xfrm>
          <a:prstGeom prst="rect">
            <a:avLst/>
          </a:prstGeom>
          <a:solidFill>
            <a:schemeClr val="accent6">
              <a:lumMod val="60000"/>
              <a:lumOff val="40000"/>
            </a:schemeClr>
          </a:solidFill>
        </p:spPr>
        <p:txBody>
          <a:bodyPr wrap="none" rtlCol="0">
            <a:spAutoFit/>
          </a:bodyPr>
          <a:lstStyle/>
          <a:p>
            <a:r>
              <a:rPr lang="bn-BD" sz="3200" dirty="0" smtClean="0">
                <a:latin typeface="NikoshBAN" pitchFamily="2" charset="0"/>
                <a:cs typeface="NikoshBAN" pitchFamily="2" charset="0"/>
              </a:rPr>
              <a:t>ফিউজ </a:t>
            </a:r>
            <a:r>
              <a:rPr lang="bn-BD" sz="3200" dirty="0" smtClean="0">
                <a:latin typeface="NikoshBAN" pitchFamily="2" charset="0"/>
                <a:cs typeface="NikoshBAN" pitchFamily="2" charset="0"/>
              </a:rPr>
              <a:t>কেন </a:t>
            </a:r>
            <a:r>
              <a:rPr lang="bn-BD" sz="3200" dirty="0" smtClean="0">
                <a:latin typeface="NikoshBAN" pitchFamily="2" charset="0"/>
                <a:cs typeface="NikoshBAN" pitchFamily="2" charset="0"/>
              </a:rPr>
              <a:t>ব্যবহার করা হয়?</a:t>
            </a:r>
            <a:endParaRPr lang="en-US" sz="32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video>
              <p:cMediaNode vol="80000">
                <p:cTn id="30" fill="hold" display="0">
                  <p:stCondLst>
                    <p:cond delay="indefinite"/>
                  </p:stCondLst>
                </p:cTn>
                <p:tgtEl>
                  <p:spTgt spid="3"/>
                </p:tgtEl>
              </p:cMediaNode>
            </p:video>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9" name="Picture 8" descr="vlcsnap-2016-02-05-19h24m38s161.png"/>
          <p:cNvPicPr>
            <a:picLocks noChangeAspect="1"/>
          </p:cNvPicPr>
          <p:nvPr/>
        </p:nvPicPr>
        <p:blipFill>
          <a:blip r:embed="rId3" cstate="print"/>
          <a:srcRect l="3844" r="37534"/>
          <a:stretch>
            <a:fillRect/>
          </a:stretch>
        </p:blipFill>
        <p:spPr>
          <a:xfrm>
            <a:off x="4419600" y="1828800"/>
            <a:ext cx="3429000" cy="3290238"/>
          </a:xfrm>
          <a:prstGeom prst="rect">
            <a:avLst/>
          </a:prstGeom>
        </p:spPr>
      </p:pic>
      <p:pic>
        <p:nvPicPr>
          <p:cNvPr id="11" name="Picture 10" descr="VgKoD copy.png"/>
          <p:cNvPicPr>
            <a:picLocks noChangeAspect="1"/>
          </p:cNvPicPr>
          <p:nvPr/>
        </p:nvPicPr>
        <p:blipFill>
          <a:blip r:embed="rId4" cstate="print"/>
          <a:srcRect l="15002" r="17490"/>
          <a:stretch>
            <a:fillRect/>
          </a:stretch>
        </p:blipFill>
        <p:spPr>
          <a:xfrm>
            <a:off x="381000" y="3200400"/>
            <a:ext cx="2362200" cy="2624339"/>
          </a:xfrm>
          <a:prstGeom prst="rect">
            <a:avLst/>
          </a:prstGeom>
        </p:spPr>
      </p:pic>
      <p:sp>
        <p:nvSpPr>
          <p:cNvPr id="4" name="Frame 3"/>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7" name="Freeform 26"/>
          <p:cNvSpPr/>
          <p:nvPr/>
        </p:nvSpPr>
        <p:spPr>
          <a:xfrm>
            <a:off x="1732472" y="2398143"/>
            <a:ext cx="113581" cy="1526876"/>
          </a:xfrm>
          <a:custGeom>
            <a:avLst/>
            <a:gdLst>
              <a:gd name="connsiteX0" fmla="*/ 10064 w 113581"/>
              <a:gd name="connsiteY0" fmla="*/ 0 h 1526876"/>
              <a:gd name="connsiteX1" fmla="*/ 10064 w 113581"/>
              <a:gd name="connsiteY1" fmla="*/ 810883 h 1526876"/>
              <a:gd name="connsiteX2" fmla="*/ 70449 w 113581"/>
              <a:gd name="connsiteY2" fmla="*/ 1052423 h 1526876"/>
              <a:gd name="connsiteX3" fmla="*/ 113581 w 113581"/>
              <a:gd name="connsiteY3" fmla="*/ 1526876 h 1526876"/>
            </a:gdLst>
            <a:ahLst/>
            <a:cxnLst>
              <a:cxn ang="0">
                <a:pos x="connsiteX0" y="connsiteY0"/>
              </a:cxn>
              <a:cxn ang="0">
                <a:pos x="connsiteX1" y="connsiteY1"/>
              </a:cxn>
              <a:cxn ang="0">
                <a:pos x="connsiteX2" y="connsiteY2"/>
              </a:cxn>
              <a:cxn ang="0">
                <a:pos x="connsiteX3" y="connsiteY3"/>
              </a:cxn>
            </a:cxnLst>
            <a:rect l="l" t="t" r="r" b="b"/>
            <a:pathLst>
              <a:path w="113581" h="1526876">
                <a:moveTo>
                  <a:pt x="10064" y="0"/>
                </a:moveTo>
                <a:cubicBezTo>
                  <a:pt x="5032" y="317739"/>
                  <a:pt x="0" y="635479"/>
                  <a:pt x="10064" y="810883"/>
                </a:cubicBezTo>
                <a:cubicBezTo>
                  <a:pt x="20128" y="986287"/>
                  <a:pt x="53196" y="933091"/>
                  <a:pt x="70449" y="1052423"/>
                </a:cubicBezTo>
                <a:cubicBezTo>
                  <a:pt x="87702" y="1171755"/>
                  <a:pt x="113581" y="1526876"/>
                  <a:pt x="113581" y="1526876"/>
                </a:cubicBezTo>
              </a:path>
            </a:pathLst>
          </a:custGeom>
          <a:ln w="57150">
            <a:solidFill>
              <a:srgbClr val="C00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8" name="Group 27"/>
          <p:cNvGrpSpPr/>
          <p:nvPr/>
        </p:nvGrpSpPr>
        <p:grpSpPr>
          <a:xfrm>
            <a:off x="533400" y="381000"/>
            <a:ext cx="2133600" cy="2807369"/>
            <a:chOff x="533400" y="381000"/>
            <a:chExt cx="2133600" cy="2807369"/>
          </a:xfrm>
        </p:grpSpPr>
        <p:pic>
          <p:nvPicPr>
            <p:cNvPr id="17" name="Picture 16" descr="Picture2.jpg"/>
            <p:cNvPicPr>
              <a:picLocks noChangeAspect="1"/>
            </p:cNvPicPr>
            <p:nvPr/>
          </p:nvPicPr>
          <p:blipFill>
            <a:blip r:embed="rId5" cstate="print"/>
            <a:stretch>
              <a:fillRect/>
            </a:stretch>
          </p:blipFill>
          <p:spPr>
            <a:xfrm flipV="1">
              <a:off x="533400" y="381000"/>
              <a:ext cx="2133600" cy="2807369"/>
            </a:xfrm>
            <a:prstGeom prst="rect">
              <a:avLst/>
            </a:prstGeom>
          </p:spPr>
        </p:pic>
        <p:grpSp>
          <p:nvGrpSpPr>
            <p:cNvPr id="22" name="Group 21"/>
            <p:cNvGrpSpPr/>
            <p:nvPr/>
          </p:nvGrpSpPr>
          <p:grpSpPr>
            <a:xfrm>
              <a:off x="1250732" y="1524000"/>
              <a:ext cx="578068" cy="304800"/>
              <a:chOff x="1250732" y="1588169"/>
              <a:chExt cx="578068" cy="304800"/>
            </a:xfrm>
          </p:grpSpPr>
          <p:sp>
            <p:nvSpPr>
              <p:cNvPr id="19" name="Plus 18"/>
              <p:cNvSpPr/>
              <p:nvPr/>
            </p:nvSpPr>
            <p:spPr>
              <a:xfrm flipV="1">
                <a:off x="1600200" y="1588169"/>
                <a:ext cx="228600" cy="228600"/>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inus 19"/>
              <p:cNvSpPr/>
              <p:nvPr/>
            </p:nvSpPr>
            <p:spPr>
              <a:xfrm flipV="1">
                <a:off x="1250732" y="1588169"/>
                <a:ext cx="228600" cy="304800"/>
              </a:xfrm>
              <a:prstGeom prst="mathMin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1248102" y="2467302"/>
              <a:ext cx="562302" cy="307430"/>
              <a:chOff x="1266498" y="1588169"/>
              <a:chExt cx="562302" cy="307430"/>
            </a:xfrm>
          </p:grpSpPr>
          <p:sp>
            <p:nvSpPr>
              <p:cNvPr id="24" name="Plus 23"/>
              <p:cNvSpPr/>
              <p:nvPr/>
            </p:nvSpPr>
            <p:spPr>
              <a:xfrm flipV="1">
                <a:off x="1600200" y="1588169"/>
                <a:ext cx="228600" cy="228600"/>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inus 24"/>
              <p:cNvSpPr/>
              <p:nvPr/>
            </p:nvSpPr>
            <p:spPr>
              <a:xfrm flipV="1">
                <a:off x="1266498" y="1590799"/>
                <a:ext cx="228600" cy="304800"/>
              </a:xfrm>
              <a:prstGeom prst="mathMin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Flowchart: Summing Junction 14"/>
          <p:cNvSpPr/>
          <p:nvPr/>
        </p:nvSpPr>
        <p:spPr>
          <a:xfrm>
            <a:off x="5257800" y="2236652"/>
            <a:ext cx="2079885" cy="2079885"/>
          </a:xfrm>
          <a:prstGeom prst="flowChartSummingJuncti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vlcsnap-2016-02-05-19h24m52s93.png"/>
          <p:cNvPicPr>
            <a:picLocks noChangeAspect="1"/>
          </p:cNvPicPr>
          <p:nvPr/>
        </p:nvPicPr>
        <p:blipFill>
          <a:blip r:embed="rId6" cstate="print"/>
          <a:srcRect l="8649" r="32729"/>
          <a:stretch>
            <a:fillRect/>
          </a:stretch>
        </p:blipFill>
        <p:spPr>
          <a:xfrm>
            <a:off x="4419600" y="1828800"/>
            <a:ext cx="3429000" cy="3290238"/>
          </a:xfrm>
          <a:prstGeom prst="rect">
            <a:avLst/>
          </a:prstGeom>
        </p:spPr>
      </p:pic>
      <p:sp>
        <p:nvSpPr>
          <p:cNvPr id="18" name="TextBox 17"/>
          <p:cNvSpPr txBox="1"/>
          <p:nvPr/>
        </p:nvSpPr>
        <p:spPr>
          <a:xfrm>
            <a:off x="2743200" y="685800"/>
            <a:ext cx="5750292" cy="584775"/>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bn-BD" sz="3200" dirty="0" smtClean="0">
                <a:latin typeface="NikoshBAN" pitchFamily="2" charset="0"/>
                <a:cs typeface="NikoshBAN" pitchFamily="2" charset="0"/>
              </a:rPr>
              <a:t>সুইচের নিরাপদ ব্যবহার কেমন হওয়া উচিত?</a:t>
            </a:r>
            <a:endParaRPr lang="en-US" sz="3200" dirty="0">
              <a:latin typeface="NikoshBAN" pitchFamily="2" charset="0"/>
              <a:cs typeface="NikoshBAN" pitchFamily="2" charset="0"/>
            </a:endParaRPr>
          </a:p>
        </p:txBody>
      </p:sp>
      <p:pic>
        <p:nvPicPr>
          <p:cNvPr id="21" name="Picture 20" descr="Think.gif"/>
          <p:cNvPicPr>
            <a:picLocks noChangeAspect="1"/>
          </p:cNvPicPr>
          <p:nvPr/>
        </p:nvPicPr>
        <p:blipFill>
          <a:blip r:embed="rId7" cstate="print"/>
          <a:stretch>
            <a:fillRect/>
          </a:stretch>
        </p:blipFill>
        <p:spPr>
          <a:xfrm>
            <a:off x="6848475" y="1752600"/>
            <a:ext cx="771525" cy="771525"/>
          </a:xfrm>
          <a:prstGeom prst="rect">
            <a:avLst/>
          </a:prstGeom>
        </p:spPr>
      </p:pic>
    </p:spTree>
    <p:extLst>
      <p:ext uri="{BB962C8B-B14F-4D97-AF65-F5344CB8AC3E}">
        <p14:creationId xmlns:p14="http://schemas.microsoft.com/office/powerpoint/2010/main" xmlns="" val="195240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strVal val="#ppt_w*0.70"/>
                                          </p:val>
                                        </p:tav>
                                        <p:tav tm="100000">
                                          <p:val>
                                            <p:strVal val="#ppt_w"/>
                                          </p:val>
                                        </p:tav>
                                      </p:tavLst>
                                    </p:anim>
                                    <p:anim calcmode="lin" valueType="num">
                                      <p:cBhvr>
                                        <p:cTn id="32" dur="1000" fill="hold"/>
                                        <p:tgtEl>
                                          <p:spTgt spid="15"/>
                                        </p:tgtEl>
                                        <p:attrNameLst>
                                          <p:attrName>ppt_h</p:attrName>
                                        </p:attrNameLst>
                                      </p:cBhvr>
                                      <p:tavLst>
                                        <p:tav tm="0">
                                          <p:val>
                                            <p:strVal val="#ppt_h"/>
                                          </p:val>
                                        </p:tav>
                                        <p:tav tm="100000">
                                          <p:val>
                                            <p:strVal val="#ppt_h"/>
                                          </p:val>
                                        </p:tav>
                                      </p:tavLst>
                                    </p:anim>
                                    <p:animEffect transition="in" filter="fade">
                                      <p:cBhvr>
                                        <p:cTn id="33" dur="10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5"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3" name="Picture 12" descr="Picture14.png"/>
          <p:cNvPicPr>
            <a:picLocks noChangeAspect="1"/>
          </p:cNvPicPr>
          <p:nvPr/>
        </p:nvPicPr>
        <p:blipFill>
          <a:blip r:embed="rId3" cstate="print"/>
          <a:stretch>
            <a:fillRect/>
          </a:stretch>
        </p:blipFill>
        <p:spPr>
          <a:xfrm flipH="1">
            <a:off x="838200" y="1569309"/>
            <a:ext cx="2537980" cy="2012091"/>
          </a:xfrm>
          <a:prstGeom prst="rect">
            <a:avLst/>
          </a:prstGeom>
        </p:spPr>
      </p:pic>
      <p:pic>
        <p:nvPicPr>
          <p:cNvPr id="14" name="Picture 13" descr="Picture14.png"/>
          <p:cNvPicPr>
            <a:picLocks noChangeAspect="1"/>
          </p:cNvPicPr>
          <p:nvPr/>
        </p:nvPicPr>
        <p:blipFill>
          <a:blip r:embed="rId4" cstate="print"/>
          <a:stretch>
            <a:fillRect/>
          </a:stretch>
        </p:blipFill>
        <p:spPr>
          <a:xfrm rot="5400000">
            <a:off x="7200222" y="2400978"/>
            <a:ext cx="1845278" cy="1462923"/>
          </a:xfrm>
          <a:prstGeom prst="rect">
            <a:avLst/>
          </a:prstGeom>
        </p:spPr>
      </p:pic>
      <p:pic>
        <p:nvPicPr>
          <p:cNvPr id="12" name="Picture 11" descr="Picture14.png"/>
          <p:cNvPicPr>
            <a:picLocks noChangeAspect="1"/>
          </p:cNvPicPr>
          <p:nvPr/>
        </p:nvPicPr>
        <p:blipFill>
          <a:blip r:embed="rId3" cstate="print"/>
          <a:stretch>
            <a:fillRect/>
          </a:stretch>
        </p:blipFill>
        <p:spPr>
          <a:xfrm flipH="1">
            <a:off x="3733800" y="949412"/>
            <a:ext cx="2743200" cy="2174788"/>
          </a:xfrm>
          <a:prstGeom prst="rect">
            <a:avLst/>
          </a:prstGeom>
        </p:spPr>
      </p:pic>
      <p:pic>
        <p:nvPicPr>
          <p:cNvPr id="6" name="Picture 5" descr="LG-F1443KDS-Direct-Drive-Washing-Machine.png"/>
          <p:cNvPicPr>
            <a:picLocks noChangeAspect="1"/>
          </p:cNvPicPr>
          <p:nvPr/>
        </p:nvPicPr>
        <p:blipFill>
          <a:blip r:embed="rId5" cstate="print"/>
          <a:stretch>
            <a:fillRect/>
          </a:stretch>
        </p:blipFill>
        <p:spPr>
          <a:xfrm>
            <a:off x="228600" y="3102591"/>
            <a:ext cx="2438400" cy="3603009"/>
          </a:xfrm>
          <a:prstGeom prst="rect">
            <a:avLst/>
          </a:prstGeom>
        </p:spPr>
      </p:pic>
      <p:pic>
        <p:nvPicPr>
          <p:cNvPr id="7" name="Picture 6" descr="refrigerator_PNG9057.png"/>
          <p:cNvPicPr>
            <a:picLocks noChangeAspect="1"/>
          </p:cNvPicPr>
          <p:nvPr/>
        </p:nvPicPr>
        <p:blipFill>
          <a:blip r:embed="rId6" cstate="print"/>
          <a:srcRect l="20000" t="5556" r="18889" b="5556"/>
          <a:stretch>
            <a:fillRect/>
          </a:stretch>
        </p:blipFill>
        <p:spPr>
          <a:xfrm>
            <a:off x="2819400" y="2590800"/>
            <a:ext cx="2743200" cy="3990110"/>
          </a:xfrm>
          <a:prstGeom prst="rect">
            <a:avLst/>
          </a:prstGeom>
        </p:spPr>
      </p:pic>
      <p:sp>
        <p:nvSpPr>
          <p:cNvPr id="4" name="Frame 3"/>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5" name="TextBox 14"/>
          <p:cNvSpPr txBox="1"/>
          <p:nvPr/>
        </p:nvSpPr>
        <p:spPr>
          <a:xfrm>
            <a:off x="2227003" y="381000"/>
            <a:ext cx="4112023" cy="584775"/>
          </a:xfrm>
          <a:prstGeom prst="rect">
            <a:avLst/>
          </a:prstGeom>
          <a:solidFill>
            <a:schemeClr val="accent2">
              <a:lumMod val="60000"/>
              <a:lumOff val="40000"/>
            </a:schemeClr>
          </a:solidFill>
        </p:spPr>
        <p:txBody>
          <a:bodyPr wrap="none" rtlCol="0">
            <a:spAutoFit/>
          </a:bodyPr>
          <a:lstStyle/>
          <a:p>
            <a:r>
              <a:rPr lang="bn-BD" sz="3200" dirty="0" smtClean="0">
                <a:latin typeface="NikoshBAN" pitchFamily="2" charset="0"/>
                <a:cs typeface="NikoshBAN" pitchFamily="2" charset="0"/>
              </a:rPr>
              <a:t>এ ধরনের সংযোগ নিরাপদ </a:t>
            </a:r>
            <a:r>
              <a:rPr lang="bn-BD" sz="3200" dirty="0" smtClean="0">
                <a:latin typeface="NikoshBAN" pitchFamily="2" charset="0"/>
                <a:cs typeface="NikoshBAN" pitchFamily="2" charset="0"/>
              </a:rPr>
              <a:t>কি</a:t>
            </a:r>
            <a:r>
              <a:rPr lang="bn-BD" sz="3200" dirty="0" smtClean="0">
                <a:latin typeface="NikoshBAN" pitchFamily="2" charset="0"/>
                <a:cs typeface="NikoshBAN" pitchFamily="2" charset="0"/>
              </a:rPr>
              <a:t>?</a:t>
            </a:r>
            <a:endParaRPr lang="en-US" sz="3200" dirty="0">
              <a:latin typeface="NikoshBAN" pitchFamily="2" charset="0"/>
              <a:cs typeface="NikoshBAN" pitchFamily="2" charset="0"/>
            </a:endParaRPr>
          </a:p>
        </p:txBody>
      </p:sp>
      <p:pic>
        <p:nvPicPr>
          <p:cNvPr id="16" name="Picture 15" descr="electric-shock-on-casing-CPU.png"/>
          <p:cNvPicPr>
            <a:picLocks noChangeAspect="1"/>
          </p:cNvPicPr>
          <p:nvPr/>
        </p:nvPicPr>
        <p:blipFill>
          <a:blip r:embed="rId7" cstate="print"/>
          <a:stretch>
            <a:fillRect/>
          </a:stretch>
        </p:blipFill>
        <p:spPr>
          <a:xfrm rot="917920">
            <a:off x="5154548" y="2126374"/>
            <a:ext cx="2488889" cy="4172406"/>
          </a:xfrm>
          <a:prstGeom prst="rect">
            <a:avLst/>
          </a:prstGeom>
        </p:spPr>
      </p:pic>
      <p:pic>
        <p:nvPicPr>
          <p:cNvPr id="8" name="Picture 7" descr="a_guy_working_on_his_computer__colored_edition__by_retronator-d6eplbx.png"/>
          <p:cNvPicPr>
            <a:picLocks noChangeAspect="1"/>
          </p:cNvPicPr>
          <p:nvPr/>
        </p:nvPicPr>
        <p:blipFill>
          <a:blip r:embed="rId8" cstate="print"/>
          <a:srcRect t="30000"/>
          <a:stretch>
            <a:fillRect/>
          </a:stretch>
        </p:blipFill>
        <p:spPr>
          <a:xfrm>
            <a:off x="5410200" y="3505200"/>
            <a:ext cx="3810000" cy="2667000"/>
          </a:xfrm>
          <a:prstGeom prst="rect">
            <a:avLst/>
          </a:prstGeom>
        </p:spPr>
      </p:pic>
    </p:spTree>
    <p:extLst>
      <p:ext uri="{BB962C8B-B14F-4D97-AF65-F5344CB8AC3E}">
        <p14:creationId xmlns:p14="http://schemas.microsoft.com/office/powerpoint/2010/main" xmlns="" val="195240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up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upRigh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strips(upRigh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2" name="Freeform 21"/>
          <p:cNvSpPr/>
          <p:nvPr/>
        </p:nvSpPr>
        <p:spPr>
          <a:xfrm>
            <a:off x="1219200" y="577850"/>
            <a:ext cx="7581900" cy="6965950"/>
          </a:xfrm>
          <a:custGeom>
            <a:avLst/>
            <a:gdLst>
              <a:gd name="connsiteX0" fmla="*/ 0 w 7277100"/>
              <a:gd name="connsiteY0" fmla="*/ 107950 h 6965950"/>
              <a:gd name="connsiteX1" fmla="*/ 4781550 w 7277100"/>
              <a:gd name="connsiteY1" fmla="*/ 88900 h 6965950"/>
              <a:gd name="connsiteX2" fmla="*/ 6667500 w 7277100"/>
              <a:gd name="connsiteY2" fmla="*/ 107950 h 6965950"/>
              <a:gd name="connsiteX3" fmla="*/ 7124700 w 7277100"/>
              <a:gd name="connsiteY3" fmla="*/ 736600 h 6965950"/>
              <a:gd name="connsiteX4" fmla="*/ 7200900 w 7277100"/>
              <a:gd name="connsiteY4" fmla="*/ 3213100 h 6965950"/>
              <a:gd name="connsiteX5" fmla="*/ 7277100 w 7277100"/>
              <a:gd name="connsiteY5" fmla="*/ 6965950 h 696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7100" h="6965950">
                <a:moveTo>
                  <a:pt x="0" y="107950"/>
                </a:moveTo>
                <a:lnTo>
                  <a:pt x="4781550" y="88900"/>
                </a:lnTo>
                <a:cubicBezTo>
                  <a:pt x="5892800" y="88900"/>
                  <a:pt x="6276975" y="0"/>
                  <a:pt x="6667500" y="107950"/>
                </a:cubicBezTo>
                <a:cubicBezTo>
                  <a:pt x="7058025" y="215900"/>
                  <a:pt x="7035800" y="219075"/>
                  <a:pt x="7124700" y="736600"/>
                </a:cubicBezTo>
                <a:cubicBezTo>
                  <a:pt x="7213600" y="1254125"/>
                  <a:pt x="7175500" y="2174875"/>
                  <a:pt x="7200900" y="3213100"/>
                </a:cubicBezTo>
                <a:cubicBezTo>
                  <a:pt x="7226300" y="4251325"/>
                  <a:pt x="7267575" y="6327775"/>
                  <a:pt x="7277100" y="6965950"/>
                </a:cubicBezTo>
              </a:path>
            </a:pathLst>
          </a:custGeom>
          <a:ln w="76200">
            <a:solidFill>
              <a:schemeClr val="accent5">
                <a:lumMod val="75000"/>
              </a:schemeClr>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 name="Picture 19" descr="hand-putting-plug-into-3-pin-electric-socket-CWXPRW.png"/>
          <p:cNvPicPr>
            <a:picLocks noChangeAspect="1"/>
          </p:cNvPicPr>
          <p:nvPr/>
        </p:nvPicPr>
        <p:blipFill>
          <a:blip r:embed="rId3" cstate="print"/>
          <a:stretch>
            <a:fillRect/>
          </a:stretch>
        </p:blipFill>
        <p:spPr>
          <a:xfrm>
            <a:off x="7008995" y="2286000"/>
            <a:ext cx="1601605" cy="1737741"/>
          </a:xfrm>
          <a:prstGeom prst="rect">
            <a:avLst/>
          </a:prstGeom>
        </p:spPr>
      </p:pic>
      <p:pic>
        <p:nvPicPr>
          <p:cNvPr id="19" name="Picture 18" descr="hand-putting-plug-into-3-pin-electric-socket-CWXPRW.png"/>
          <p:cNvPicPr>
            <a:picLocks noChangeAspect="1"/>
          </p:cNvPicPr>
          <p:nvPr/>
        </p:nvPicPr>
        <p:blipFill>
          <a:blip r:embed="rId3" cstate="print"/>
          <a:stretch>
            <a:fillRect/>
          </a:stretch>
        </p:blipFill>
        <p:spPr>
          <a:xfrm>
            <a:off x="3048000" y="914400"/>
            <a:ext cx="2057400" cy="2232279"/>
          </a:xfrm>
          <a:prstGeom prst="rect">
            <a:avLst/>
          </a:prstGeom>
        </p:spPr>
      </p:pic>
      <p:pic>
        <p:nvPicPr>
          <p:cNvPr id="18" name="Picture 17" descr="hand-putting-plug-into-3-pin-electric-socket-CWXPRW.png"/>
          <p:cNvPicPr>
            <a:picLocks noChangeAspect="1"/>
          </p:cNvPicPr>
          <p:nvPr/>
        </p:nvPicPr>
        <p:blipFill>
          <a:blip r:embed="rId3" cstate="print"/>
          <a:stretch>
            <a:fillRect/>
          </a:stretch>
        </p:blipFill>
        <p:spPr>
          <a:xfrm>
            <a:off x="152400" y="1066800"/>
            <a:ext cx="2209800" cy="2397633"/>
          </a:xfrm>
          <a:prstGeom prst="rect">
            <a:avLst/>
          </a:prstGeom>
        </p:spPr>
      </p:pic>
      <p:pic>
        <p:nvPicPr>
          <p:cNvPr id="6" name="Picture 5" descr="LG-F1443KDS-Direct-Drive-Washing-Machine.png"/>
          <p:cNvPicPr>
            <a:picLocks noChangeAspect="1"/>
          </p:cNvPicPr>
          <p:nvPr/>
        </p:nvPicPr>
        <p:blipFill>
          <a:blip r:embed="rId4" cstate="print"/>
          <a:stretch>
            <a:fillRect/>
          </a:stretch>
        </p:blipFill>
        <p:spPr>
          <a:xfrm>
            <a:off x="228600" y="3102591"/>
            <a:ext cx="2438400" cy="3603009"/>
          </a:xfrm>
          <a:prstGeom prst="rect">
            <a:avLst/>
          </a:prstGeom>
        </p:spPr>
      </p:pic>
      <p:pic>
        <p:nvPicPr>
          <p:cNvPr id="7" name="Picture 6" descr="refrigerator_PNG9057.png"/>
          <p:cNvPicPr>
            <a:picLocks noChangeAspect="1"/>
          </p:cNvPicPr>
          <p:nvPr/>
        </p:nvPicPr>
        <p:blipFill>
          <a:blip r:embed="rId5" cstate="print"/>
          <a:srcRect l="20000" t="5556" r="18889" b="5556"/>
          <a:stretch>
            <a:fillRect/>
          </a:stretch>
        </p:blipFill>
        <p:spPr>
          <a:xfrm>
            <a:off x="2819400" y="2590800"/>
            <a:ext cx="2743200" cy="3990110"/>
          </a:xfrm>
          <a:prstGeom prst="rect">
            <a:avLst/>
          </a:prstGeom>
        </p:spPr>
      </p:pic>
      <p:pic>
        <p:nvPicPr>
          <p:cNvPr id="8" name="Picture 7" descr="a_guy_working_on_his_computer__colored_edition__by_retronator-d6eplbx.png"/>
          <p:cNvPicPr>
            <a:picLocks noChangeAspect="1"/>
          </p:cNvPicPr>
          <p:nvPr/>
        </p:nvPicPr>
        <p:blipFill>
          <a:blip r:embed="rId6" cstate="print"/>
          <a:srcRect t="30000"/>
          <a:stretch>
            <a:fillRect/>
          </a:stretch>
        </p:blipFill>
        <p:spPr>
          <a:xfrm>
            <a:off x="5410200" y="3505200"/>
            <a:ext cx="3810000" cy="2667000"/>
          </a:xfrm>
          <a:prstGeom prst="rect">
            <a:avLst/>
          </a:prstGeom>
        </p:spPr>
      </p:pic>
      <p:sp>
        <p:nvSpPr>
          <p:cNvPr id="4" name="Frame 3"/>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cxnSp>
        <p:nvCxnSpPr>
          <p:cNvPr id="26" name="Straight Connector 25"/>
          <p:cNvCxnSpPr/>
          <p:nvPr/>
        </p:nvCxnSpPr>
        <p:spPr>
          <a:xfrm flipV="1">
            <a:off x="1524000" y="685800"/>
            <a:ext cx="0" cy="990600"/>
          </a:xfrm>
          <a:prstGeom prst="line">
            <a:avLst/>
          </a:prstGeom>
          <a:ln w="57150">
            <a:solidFill>
              <a:srgbClr val="00B05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343400" y="666750"/>
            <a:ext cx="0" cy="762000"/>
          </a:xfrm>
          <a:prstGeom prst="line">
            <a:avLst/>
          </a:prstGeom>
          <a:ln w="57150">
            <a:solidFill>
              <a:srgbClr val="00B05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7924800" y="609600"/>
            <a:ext cx="0" cy="2133600"/>
          </a:xfrm>
          <a:prstGeom prst="line">
            <a:avLst/>
          </a:prstGeom>
          <a:ln w="57150">
            <a:solidFill>
              <a:srgbClr val="00B05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95240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upRight)">
                                      <p:cBhvr>
                                        <p:cTn id="7" dur="500"/>
                                        <p:tgtEl>
                                          <p:spTgt spid="18"/>
                                        </p:tgtEl>
                                      </p:cBhvr>
                                    </p:animEffect>
                                  </p:childTnLst>
                                </p:cTn>
                              </p:par>
                              <p:par>
                                <p:cTn id="8" presetID="18" presetClass="entr" presetSubtype="3"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strips(upRight)">
                                      <p:cBhvr>
                                        <p:cTn id="10" dur="500"/>
                                        <p:tgtEl>
                                          <p:spTgt spid="19"/>
                                        </p:tgtEl>
                                      </p:cBhvr>
                                    </p:animEffect>
                                  </p:childTnLst>
                                </p:cTn>
                              </p:par>
                              <p:par>
                                <p:cTn id="11" presetID="18" presetClass="entr" presetSubtype="3"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strips(upRigh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par>
                                <p:cTn id="19" presetID="2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par>
                                <p:cTn id="22" presetID="22" presetClass="entr" presetSubtype="4"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strips(downRight)">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1" name="Picture 10" descr="house_wiring1.jpg"/>
          <p:cNvPicPr>
            <a:picLocks noChangeAspect="1"/>
          </p:cNvPicPr>
          <p:nvPr/>
        </p:nvPicPr>
        <p:blipFill>
          <a:blip r:embed="rId3" cstate="print"/>
          <a:stretch>
            <a:fillRect/>
          </a:stretch>
        </p:blipFill>
        <p:spPr>
          <a:xfrm>
            <a:off x="152400" y="685800"/>
            <a:ext cx="8915400" cy="6096000"/>
          </a:xfrm>
          <a:prstGeom prst="rect">
            <a:avLst/>
          </a:prstGeom>
        </p:spPr>
      </p:pic>
      <p:sp>
        <p:nvSpPr>
          <p:cNvPr id="3" name="TextBox 2"/>
          <p:cNvSpPr txBox="1"/>
          <p:nvPr/>
        </p:nvSpPr>
        <p:spPr>
          <a:xfrm>
            <a:off x="3352800" y="152400"/>
            <a:ext cx="1689886"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bn-BD" sz="3200" dirty="0">
                <a:solidFill>
                  <a:prstClr val="black"/>
                </a:solidFill>
                <a:latin typeface="NikoshBAN" pitchFamily="2" charset="0"/>
                <a:cs typeface="NikoshBAN" pitchFamily="2" charset="0"/>
              </a:rPr>
              <a:t>দলগত কাজ</a:t>
            </a:r>
            <a:endParaRPr lang="en-US" sz="3200" dirty="0">
              <a:solidFill>
                <a:prstClr val="black"/>
              </a:solidFill>
              <a:latin typeface="NikoshBAN" pitchFamily="2" charset="0"/>
              <a:cs typeface="NikoshBAN" pitchFamily="2" charset="0"/>
            </a:endParaRPr>
          </a:p>
        </p:txBody>
      </p:sp>
      <p:pic>
        <p:nvPicPr>
          <p:cNvPr id="6" name="Picture 5" descr="METER.png"/>
          <p:cNvPicPr>
            <a:picLocks noChangeAspect="1"/>
          </p:cNvPicPr>
          <p:nvPr/>
        </p:nvPicPr>
        <p:blipFill>
          <a:blip r:embed="rId4" cstate="print"/>
          <a:stretch>
            <a:fillRect/>
          </a:stretch>
        </p:blipFill>
        <p:spPr>
          <a:xfrm>
            <a:off x="346477" y="1981201"/>
            <a:ext cx="1025123" cy="1219200"/>
          </a:xfrm>
          <a:prstGeom prst="rect">
            <a:avLst/>
          </a:prstGeom>
        </p:spPr>
      </p:pic>
      <p:sp>
        <p:nvSpPr>
          <p:cNvPr id="5" name="Frame 4"/>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4" name="Freeform 13"/>
          <p:cNvSpPr/>
          <p:nvPr/>
        </p:nvSpPr>
        <p:spPr>
          <a:xfrm>
            <a:off x="1056904" y="2695699"/>
            <a:ext cx="534390" cy="665018"/>
          </a:xfrm>
          <a:custGeom>
            <a:avLst/>
            <a:gdLst>
              <a:gd name="connsiteX0" fmla="*/ 0 w 534390"/>
              <a:gd name="connsiteY0" fmla="*/ 320633 h 665018"/>
              <a:gd name="connsiteX1" fmla="*/ 0 w 534390"/>
              <a:gd name="connsiteY1" fmla="*/ 665018 h 665018"/>
              <a:gd name="connsiteX2" fmla="*/ 534390 w 534390"/>
              <a:gd name="connsiteY2" fmla="*/ 653143 h 665018"/>
              <a:gd name="connsiteX3" fmla="*/ 534390 w 534390"/>
              <a:gd name="connsiteY3" fmla="*/ 0 h 665018"/>
            </a:gdLst>
            <a:ahLst/>
            <a:cxnLst>
              <a:cxn ang="0">
                <a:pos x="connsiteX0" y="connsiteY0"/>
              </a:cxn>
              <a:cxn ang="0">
                <a:pos x="connsiteX1" y="connsiteY1"/>
              </a:cxn>
              <a:cxn ang="0">
                <a:pos x="connsiteX2" y="connsiteY2"/>
              </a:cxn>
              <a:cxn ang="0">
                <a:pos x="connsiteX3" y="connsiteY3"/>
              </a:cxn>
            </a:cxnLst>
            <a:rect l="l" t="t" r="r" b="b"/>
            <a:pathLst>
              <a:path w="534390" h="665018">
                <a:moveTo>
                  <a:pt x="0" y="320633"/>
                </a:moveTo>
                <a:lnTo>
                  <a:pt x="0" y="665018"/>
                </a:lnTo>
                <a:lnTo>
                  <a:pt x="534390" y="653143"/>
                </a:lnTo>
                <a:lnTo>
                  <a:pt x="534390" y="0"/>
                </a:lnTo>
              </a:path>
            </a:pathLst>
          </a:custGeom>
          <a:ln w="57150">
            <a:solidFill>
              <a:srgbClr val="C00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954975" y="2683823"/>
            <a:ext cx="795647" cy="819398"/>
          </a:xfrm>
          <a:custGeom>
            <a:avLst/>
            <a:gdLst>
              <a:gd name="connsiteX0" fmla="*/ 0 w 795647"/>
              <a:gd name="connsiteY0" fmla="*/ 356260 h 819398"/>
              <a:gd name="connsiteX1" fmla="*/ 0 w 795647"/>
              <a:gd name="connsiteY1" fmla="*/ 819398 h 819398"/>
              <a:gd name="connsiteX2" fmla="*/ 783771 w 795647"/>
              <a:gd name="connsiteY2" fmla="*/ 783772 h 819398"/>
              <a:gd name="connsiteX3" fmla="*/ 795647 w 795647"/>
              <a:gd name="connsiteY3" fmla="*/ 0 h 819398"/>
            </a:gdLst>
            <a:ahLst/>
            <a:cxnLst>
              <a:cxn ang="0">
                <a:pos x="connsiteX0" y="connsiteY0"/>
              </a:cxn>
              <a:cxn ang="0">
                <a:pos x="connsiteX1" y="connsiteY1"/>
              </a:cxn>
              <a:cxn ang="0">
                <a:pos x="connsiteX2" y="connsiteY2"/>
              </a:cxn>
              <a:cxn ang="0">
                <a:pos x="connsiteX3" y="connsiteY3"/>
              </a:cxn>
            </a:cxnLst>
            <a:rect l="l" t="t" r="r" b="b"/>
            <a:pathLst>
              <a:path w="795647" h="819398">
                <a:moveTo>
                  <a:pt x="0" y="356260"/>
                </a:moveTo>
                <a:lnTo>
                  <a:pt x="0" y="819398"/>
                </a:lnTo>
                <a:lnTo>
                  <a:pt x="783771" y="783772"/>
                </a:lnTo>
                <a:lnTo>
                  <a:pt x="795647" y="0"/>
                </a:lnTo>
              </a:path>
            </a:pathLst>
          </a:custGeom>
          <a:ln w="57150">
            <a:solidFill>
              <a:schemeClr val="tx1"/>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1562100" y="2133600"/>
            <a:ext cx="3619500" cy="1447800"/>
          </a:xfrm>
          <a:custGeom>
            <a:avLst/>
            <a:gdLst>
              <a:gd name="connsiteX0" fmla="*/ 0 w 3619500"/>
              <a:gd name="connsiteY0" fmla="*/ 361950 h 1447800"/>
              <a:gd name="connsiteX1" fmla="*/ 9525 w 3619500"/>
              <a:gd name="connsiteY1" fmla="*/ 85725 h 1447800"/>
              <a:gd name="connsiteX2" fmla="*/ 885825 w 3619500"/>
              <a:gd name="connsiteY2" fmla="*/ 133350 h 1447800"/>
              <a:gd name="connsiteX3" fmla="*/ 3600450 w 3619500"/>
              <a:gd name="connsiteY3" fmla="*/ 0 h 1447800"/>
              <a:gd name="connsiteX4" fmla="*/ 3619500 w 3619500"/>
              <a:gd name="connsiteY4" fmla="*/ 14478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0" h="1447800">
                <a:moveTo>
                  <a:pt x="0" y="361950"/>
                </a:moveTo>
                <a:lnTo>
                  <a:pt x="9525" y="85725"/>
                </a:lnTo>
                <a:lnTo>
                  <a:pt x="885825" y="133350"/>
                </a:lnTo>
                <a:lnTo>
                  <a:pt x="3600450" y="0"/>
                </a:lnTo>
                <a:lnTo>
                  <a:pt x="3619500" y="1447800"/>
                </a:lnTo>
              </a:path>
            </a:pathLst>
          </a:custGeom>
          <a:ln w="38100">
            <a:solidFill>
              <a:srgbClr val="C00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1695450" y="2247900"/>
            <a:ext cx="3371850" cy="1333500"/>
          </a:xfrm>
          <a:custGeom>
            <a:avLst/>
            <a:gdLst>
              <a:gd name="connsiteX0" fmla="*/ 0 w 3371850"/>
              <a:gd name="connsiteY0" fmla="*/ 276225 h 1333500"/>
              <a:gd name="connsiteX1" fmla="*/ 0 w 3371850"/>
              <a:gd name="connsiteY1" fmla="*/ 66675 h 1333500"/>
              <a:gd name="connsiteX2" fmla="*/ 733425 w 3371850"/>
              <a:gd name="connsiteY2" fmla="*/ 114300 h 1333500"/>
              <a:gd name="connsiteX3" fmla="*/ 3343275 w 3371850"/>
              <a:gd name="connsiteY3" fmla="*/ 0 h 1333500"/>
              <a:gd name="connsiteX4" fmla="*/ 3371850 w 3371850"/>
              <a:gd name="connsiteY4" fmla="*/ 1333500 h 13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50" h="1333500">
                <a:moveTo>
                  <a:pt x="0" y="276225"/>
                </a:moveTo>
                <a:lnTo>
                  <a:pt x="0" y="66675"/>
                </a:lnTo>
                <a:lnTo>
                  <a:pt x="733425" y="114300"/>
                </a:lnTo>
                <a:lnTo>
                  <a:pt x="3343275" y="0"/>
                </a:lnTo>
                <a:lnTo>
                  <a:pt x="3371850" y="1333500"/>
                </a:lnTo>
              </a:path>
            </a:pathLst>
          </a:custGeom>
          <a:ln w="38100">
            <a:solidFill>
              <a:schemeClr val="tx1"/>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 name="Picture 19" descr="611844_LB_00_FB.png"/>
          <p:cNvPicPr>
            <a:picLocks noChangeAspect="1"/>
          </p:cNvPicPr>
          <p:nvPr/>
        </p:nvPicPr>
        <p:blipFill>
          <a:blip r:embed="rId5" cstate="print"/>
          <a:stretch>
            <a:fillRect/>
          </a:stretch>
        </p:blipFill>
        <p:spPr>
          <a:xfrm rot="120000" flipH="1">
            <a:off x="1295400" y="2425335"/>
            <a:ext cx="762000" cy="762000"/>
          </a:xfrm>
          <a:prstGeom prst="rect">
            <a:avLst/>
          </a:prstGeom>
        </p:spPr>
      </p:pic>
      <p:sp>
        <p:nvSpPr>
          <p:cNvPr id="24" name="Freeform 23"/>
          <p:cNvSpPr/>
          <p:nvPr/>
        </p:nvSpPr>
        <p:spPr>
          <a:xfrm>
            <a:off x="285750" y="2009775"/>
            <a:ext cx="4972050" cy="3648075"/>
          </a:xfrm>
          <a:custGeom>
            <a:avLst/>
            <a:gdLst>
              <a:gd name="connsiteX0" fmla="*/ 0 w 4972050"/>
              <a:gd name="connsiteY0" fmla="*/ 3648075 h 3648075"/>
              <a:gd name="connsiteX1" fmla="*/ 19050 w 4972050"/>
              <a:gd name="connsiteY1" fmla="*/ 0 h 3648075"/>
              <a:gd name="connsiteX2" fmla="*/ 676275 w 4972050"/>
              <a:gd name="connsiteY2" fmla="*/ 0 h 3648075"/>
              <a:gd name="connsiteX3" fmla="*/ 2152650 w 4972050"/>
              <a:gd name="connsiteY3" fmla="*/ 152400 h 3648075"/>
              <a:gd name="connsiteX4" fmla="*/ 4895850 w 4972050"/>
              <a:gd name="connsiteY4" fmla="*/ 28575 h 3648075"/>
              <a:gd name="connsiteX5" fmla="*/ 4962525 w 4972050"/>
              <a:gd name="connsiteY5" fmla="*/ 28575 h 3648075"/>
              <a:gd name="connsiteX6" fmla="*/ 4972050 w 4972050"/>
              <a:gd name="connsiteY6" fmla="*/ 1552575 h 364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2050" h="3648075">
                <a:moveTo>
                  <a:pt x="0" y="3648075"/>
                </a:moveTo>
                <a:lnTo>
                  <a:pt x="19050" y="0"/>
                </a:lnTo>
                <a:lnTo>
                  <a:pt x="676275" y="0"/>
                </a:lnTo>
                <a:lnTo>
                  <a:pt x="2152650" y="152400"/>
                </a:lnTo>
                <a:lnTo>
                  <a:pt x="4895850" y="28575"/>
                </a:lnTo>
                <a:lnTo>
                  <a:pt x="4962525" y="28575"/>
                </a:lnTo>
                <a:lnTo>
                  <a:pt x="4972050" y="1552575"/>
                </a:lnTo>
              </a:path>
            </a:pathLst>
          </a:custGeom>
          <a:ln w="381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225631" y="3048000"/>
            <a:ext cx="843148" cy="1056904"/>
          </a:xfrm>
          <a:custGeom>
            <a:avLst/>
            <a:gdLst>
              <a:gd name="connsiteX0" fmla="*/ 0 w 843148"/>
              <a:gd name="connsiteY0" fmla="*/ 1056904 h 1056904"/>
              <a:gd name="connsiteX1" fmla="*/ 831273 w 843148"/>
              <a:gd name="connsiteY1" fmla="*/ 1056904 h 1056904"/>
              <a:gd name="connsiteX2" fmla="*/ 831273 w 843148"/>
              <a:gd name="connsiteY2" fmla="*/ 866898 h 1056904"/>
              <a:gd name="connsiteX3" fmla="*/ 843148 w 843148"/>
              <a:gd name="connsiteY3" fmla="*/ 0 h 1056904"/>
            </a:gdLst>
            <a:ahLst/>
            <a:cxnLst>
              <a:cxn ang="0">
                <a:pos x="connsiteX0" y="connsiteY0"/>
              </a:cxn>
              <a:cxn ang="0">
                <a:pos x="connsiteX1" y="connsiteY1"/>
              </a:cxn>
              <a:cxn ang="0">
                <a:pos x="connsiteX2" y="connsiteY2"/>
              </a:cxn>
              <a:cxn ang="0">
                <a:pos x="connsiteX3" y="connsiteY3"/>
              </a:cxn>
            </a:cxnLst>
            <a:rect l="l" t="t" r="r" b="b"/>
            <a:pathLst>
              <a:path w="843148" h="1056904">
                <a:moveTo>
                  <a:pt x="0" y="1056904"/>
                </a:moveTo>
                <a:lnTo>
                  <a:pt x="831273" y="1056904"/>
                </a:lnTo>
                <a:lnTo>
                  <a:pt x="831273" y="866898"/>
                </a:lnTo>
                <a:lnTo>
                  <a:pt x="843148" y="0"/>
                </a:lnTo>
              </a:path>
            </a:pathLst>
          </a:custGeom>
          <a:ln w="57150">
            <a:solidFill>
              <a:srgbClr val="C00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213756" y="3032166"/>
            <a:ext cx="1056904" cy="1235034"/>
          </a:xfrm>
          <a:custGeom>
            <a:avLst/>
            <a:gdLst>
              <a:gd name="connsiteX0" fmla="*/ 0 w 1056904"/>
              <a:gd name="connsiteY0" fmla="*/ 1235034 h 1235034"/>
              <a:gd name="connsiteX1" fmla="*/ 1045029 w 1056904"/>
              <a:gd name="connsiteY1" fmla="*/ 1211284 h 1235034"/>
              <a:gd name="connsiteX2" fmla="*/ 1056904 w 1056904"/>
              <a:gd name="connsiteY2" fmla="*/ 237507 h 1235034"/>
              <a:gd name="connsiteX3" fmla="*/ 926276 w 1056904"/>
              <a:gd name="connsiteY3" fmla="*/ 130629 h 1235034"/>
              <a:gd name="connsiteX4" fmla="*/ 914400 w 1056904"/>
              <a:gd name="connsiteY4" fmla="*/ 0 h 123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904" h="1235034">
                <a:moveTo>
                  <a:pt x="0" y="1235034"/>
                </a:moveTo>
                <a:lnTo>
                  <a:pt x="1045029" y="1211284"/>
                </a:lnTo>
                <a:lnTo>
                  <a:pt x="1056904" y="237507"/>
                </a:lnTo>
                <a:lnTo>
                  <a:pt x="926276" y="130629"/>
                </a:lnTo>
                <a:lnTo>
                  <a:pt x="914400" y="0"/>
                </a:lnTo>
              </a:path>
            </a:pathLst>
          </a:custGeom>
          <a:ln w="57150">
            <a:solidFill>
              <a:schemeClr val="tx1"/>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descr="electrical-fuse250x250.jpg"/>
          <p:cNvPicPr>
            <a:picLocks noChangeAspect="1"/>
          </p:cNvPicPr>
          <p:nvPr/>
        </p:nvPicPr>
        <p:blipFill>
          <a:blip r:embed="rId6" cstate="print">
            <a:clrChange>
              <a:clrFrom>
                <a:srgbClr val="FFFFFF"/>
              </a:clrFrom>
              <a:clrTo>
                <a:srgbClr val="FFFFFF">
                  <a:alpha val="0"/>
                </a:srgbClr>
              </a:clrTo>
            </a:clrChange>
          </a:blip>
          <a:srcRect l="46667"/>
          <a:stretch>
            <a:fillRect/>
          </a:stretch>
        </p:blipFill>
        <p:spPr>
          <a:xfrm flipH="1">
            <a:off x="252350" y="3200400"/>
            <a:ext cx="533400" cy="800100"/>
          </a:xfrm>
          <a:prstGeom prst="rect">
            <a:avLst/>
          </a:prstGeom>
        </p:spPr>
      </p:pic>
      <p:pic>
        <p:nvPicPr>
          <p:cNvPr id="26" name="Picture 25" descr="hand-putting-plug-into-3-pin-electric-socket-CWXPRW.png"/>
          <p:cNvPicPr>
            <a:picLocks noChangeAspect="1"/>
          </p:cNvPicPr>
          <p:nvPr/>
        </p:nvPicPr>
        <p:blipFill>
          <a:blip r:embed="rId7" cstate="print"/>
          <a:stretch>
            <a:fillRect/>
          </a:stretch>
        </p:blipFill>
        <p:spPr>
          <a:xfrm>
            <a:off x="4191000" y="3012567"/>
            <a:ext cx="1296805" cy="1407033"/>
          </a:xfrm>
          <a:prstGeom prst="rect">
            <a:avLst/>
          </a:prstGeom>
        </p:spPr>
      </p:pic>
      <p:pic>
        <p:nvPicPr>
          <p:cNvPr id="27" name="Picture 26" descr="LG-F1443KDS-Direct-Drive-Washing-Machine.png"/>
          <p:cNvPicPr>
            <a:picLocks noChangeAspect="1"/>
          </p:cNvPicPr>
          <p:nvPr/>
        </p:nvPicPr>
        <p:blipFill>
          <a:blip r:embed="rId8" cstate="print"/>
          <a:stretch>
            <a:fillRect/>
          </a:stretch>
        </p:blipFill>
        <p:spPr>
          <a:xfrm>
            <a:off x="4114800" y="4010166"/>
            <a:ext cx="1927321" cy="2847834"/>
          </a:xfrm>
          <a:prstGeom prst="rect">
            <a:avLst/>
          </a:prstGeom>
        </p:spPr>
      </p:pic>
      <p:sp>
        <p:nvSpPr>
          <p:cNvPr id="17" name="TextBox 16"/>
          <p:cNvSpPr txBox="1"/>
          <p:nvPr/>
        </p:nvSpPr>
        <p:spPr>
          <a:xfrm>
            <a:off x="685800" y="3352800"/>
            <a:ext cx="7726795" cy="584775"/>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bn-BD" sz="3200" dirty="0" smtClean="0">
                <a:solidFill>
                  <a:schemeClr val="bg1"/>
                </a:solidFill>
                <a:latin typeface="NikoshBAN" pitchFamily="2" charset="0"/>
                <a:cs typeface="NikoshBAN" pitchFamily="2" charset="0"/>
                <a:sym typeface="Webdings"/>
              </a:rPr>
              <a:t>বাসা বাড়িতে তড়িৎ বর্তনীর একটি উপযুক্ত নকশা প্রনয়ন </a:t>
            </a:r>
            <a:r>
              <a:rPr lang="en-US" sz="3200" dirty="0" err="1" smtClean="0">
                <a:solidFill>
                  <a:schemeClr val="bg1"/>
                </a:solidFill>
                <a:latin typeface="NikoshBAN" pitchFamily="2" charset="0"/>
                <a:cs typeface="NikoshBAN" pitchFamily="2" charset="0"/>
                <a:sym typeface="Webdings"/>
              </a:rPr>
              <a:t>কর</a:t>
            </a:r>
            <a:r>
              <a:rPr lang="bn-BD" sz="3200" dirty="0" smtClean="0">
                <a:solidFill>
                  <a:schemeClr val="bg1"/>
                </a:solidFill>
                <a:latin typeface="NikoshBAN" pitchFamily="2" charset="0"/>
                <a:cs typeface="NikoshBAN" pitchFamily="2" charset="0"/>
                <a:sym typeface="Webdings"/>
              </a:rPr>
              <a:t>।</a:t>
            </a:r>
            <a:endParaRPr lang="en-US" sz="3200" dirty="0">
              <a:solidFill>
                <a:schemeClr val="bg1"/>
              </a:solidFill>
              <a:latin typeface="NikoshBAN" pitchFamily="2" charset="0"/>
              <a:cs typeface="NikoshBAN" pitchFamily="2" charset="0"/>
            </a:endParaRPr>
          </a:p>
        </p:txBody>
      </p:sp>
    </p:spTree>
    <p:extLst>
      <p:ext uri="{BB962C8B-B14F-4D97-AF65-F5344CB8AC3E}">
        <p14:creationId xmlns:p14="http://schemas.microsoft.com/office/powerpoint/2010/main" xmlns="" val="604211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2" name="Group 14"/>
          <p:cNvGrpSpPr/>
          <p:nvPr/>
        </p:nvGrpSpPr>
        <p:grpSpPr>
          <a:xfrm>
            <a:off x="838200" y="1000780"/>
            <a:ext cx="7119354" cy="2961620"/>
            <a:chOff x="824714" y="914400"/>
            <a:chExt cx="7119354" cy="2961620"/>
          </a:xfrm>
        </p:grpSpPr>
        <p:sp>
          <p:nvSpPr>
            <p:cNvPr id="3" name="TextBox 2"/>
            <p:cNvSpPr txBox="1"/>
            <p:nvPr/>
          </p:nvSpPr>
          <p:spPr>
            <a:xfrm>
              <a:off x="838200" y="914400"/>
              <a:ext cx="5349541" cy="584775"/>
            </a:xfrm>
            <a:prstGeom prst="rect">
              <a:avLst/>
            </a:prstGeom>
            <a:noFill/>
          </p:spPr>
          <p:txBody>
            <a:bodyPr wrap="none" rtlCol="0">
              <a:spAutoFit/>
            </a:bodyPr>
            <a:lstStyle/>
            <a:p>
              <a:r>
                <a:rPr lang="bn-BD" sz="3200" dirty="0" smtClean="0">
                  <a:solidFill>
                    <a:prstClr val="black"/>
                  </a:solidFill>
                  <a:latin typeface="NikoshBAN" pitchFamily="2" charset="0"/>
                  <a:cs typeface="NikoshBAN" pitchFamily="2" charset="0"/>
                </a:rPr>
                <a:t>বিদ্যুৎ ব্যবহারে বিপজ্জনক অবস্থার কারণ-</a:t>
              </a:r>
              <a:endParaRPr lang="en-US" sz="3200" dirty="0">
                <a:solidFill>
                  <a:prstClr val="black"/>
                </a:solidFill>
                <a:latin typeface="NikoshBAN" pitchFamily="2" charset="0"/>
                <a:cs typeface="NikoshBAN" pitchFamily="2" charset="0"/>
              </a:endParaRPr>
            </a:p>
          </p:txBody>
        </p:sp>
        <p:sp>
          <p:nvSpPr>
            <p:cNvPr id="4" name="TextBox 3"/>
            <p:cNvSpPr txBox="1"/>
            <p:nvPr/>
          </p:nvSpPr>
          <p:spPr>
            <a:xfrm>
              <a:off x="900914" y="1371600"/>
              <a:ext cx="3180679" cy="584775"/>
            </a:xfrm>
            <a:prstGeom prst="rect">
              <a:avLst/>
            </a:prstGeom>
            <a:noFill/>
          </p:spPr>
          <p:txBody>
            <a:bodyPr wrap="none" rtlCol="0">
              <a:spAutoFit/>
            </a:bodyPr>
            <a:lstStyle/>
            <a:p>
              <a:r>
                <a:rPr lang="bn-BD" sz="3200" dirty="0">
                  <a:solidFill>
                    <a:prstClr val="black"/>
                  </a:solidFill>
                  <a:latin typeface="NikoshBAN" pitchFamily="2" charset="0"/>
                  <a:cs typeface="NikoshBAN" pitchFamily="2" charset="0"/>
                </a:rPr>
                <a:t>(</a:t>
              </a:r>
              <a:r>
                <a:rPr lang="en-US" sz="3200" dirty="0" err="1">
                  <a:solidFill>
                    <a:prstClr val="black"/>
                  </a:solidFill>
                  <a:latin typeface="NikoshBAN" pitchFamily="2" charset="0"/>
                  <a:cs typeface="NikoshBAN" pitchFamily="2" charset="0"/>
                </a:rPr>
                <a:t>i</a:t>
              </a:r>
              <a:r>
                <a:rPr lang="bn-BD" sz="3200" dirty="0">
                  <a:solidFill>
                    <a:prstClr val="black"/>
                  </a:solidFill>
                  <a:latin typeface="NikoshBAN" pitchFamily="2" charset="0"/>
                  <a:cs typeface="NikoshBAN" pitchFamily="2" charset="0"/>
                </a:rPr>
                <a:t>) </a:t>
              </a:r>
              <a:r>
                <a:rPr lang="bn-BD" sz="3200" dirty="0" smtClean="0">
                  <a:solidFill>
                    <a:prstClr val="black"/>
                  </a:solidFill>
                  <a:latin typeface="NikoshBAN" pitchFamily="2" charset="0"/>
                  <a:cs typeface="NikoshBAN" pitchFamily="2" charset="0"/>
                </a:rPr>
                <a:t>অন্তরকের ক্ষতিসাধন</a:t>
              </a:r>
              <a:endParaRPr lang="en-US" sz="3200" dirty="0">
                <a:solidFill>
                  <a:prstClr val="black"/>
                </a:solidFill>
                <a:latin typeface="NikoshBAN" pitchFamily="2" charset="0"/>
                <a:cs typeface="NikoshBAN" pitchFamily="2" charset="0"/>
              </a:endParaRPr>
            </a:p>
          </p:txBody>
        </p:sp>
        <p:sp>
          <p:nvSpPr>
            <p:cNvPr id="5" name="TextBox 4"/>
            <p:cNvSpPr txBox="1"/>
            <p:nvPr/>
          </p:nvSpPr>
          <p:spPr>
            <a:xfrm>
              <a:off x="849247" y="1905000"/>
              <a:ext cx="5949064" cy="584775"/>
            </a:xfrm>
            <a:prstGeom prst="rect">
              <a:avLst/>
            </a:prstGeom>
            <a:noFill/>
          </p:spPr>
          <p:txBody>
            <a:bodyPr wrap="none" rtlCol="0">
              <a:spAutoFit/>
            </a:bodyPr>
            <a:lstStyle/>
            <a:p>
              <a:r>
                <a:rPr lang="bn-BD" sz="3200" dirty="0">
                  <a:solidFill>
                    <a:prstClr val="black"/>
                  </a:solidFill>
                  <a:latin typeface="NikoshBAN" pitchFamily="2" charset="0"/>
                  <a:cs typeface="NikoshBAN" pitchFamily="2" charset="0"/>
                </a:rPr>
                <a:t>(</a:t>
              </a:r>
              <a:r>
                <a:rPr lang="en-US" sz="3200" dirty="0">
                  <a:solidFill>
                    <a:prstClr val="black"/>
                  </a:solidFill>
                  <a:latin typeface="NikoshBAN" pitchFamily="2" charset="0"/>
                  <a:cs typeface="NikoshBAN" pitchFamily="2" charset="0"/>
                </a:rPr>
                <a:t>ii</a:t>
              </a:r>
              <a:r>
                <a:rPr lang="bn-BD" sz="3200" dirty="0" smtClean="0">
                  <a:solidFill>
                    <a:prstClr val="black"/>
                  </a:solidFill>
                  <a:latin typeface="NikoshBAN" pitchFamily="2" charset="0"/>
                  <a:cs typeface="NikoshBAN" pitchFamily="2" charset="0"/>
                </a:rPr>
                <a:t>)</a:t>
              </a:r>
              <a:r>
                <a:rPr lang="bn-BD" sz="3200" dirty="0">
                  <a:solidFill>
                    <a:prstClr val="black"/>
                  </a:solidFill>
                  <a:latin typeface="NikoshBAN" pitchFamily="2" charset="0"/>
                  <a:cs typeface="NikoshBAN" pitchFamily="2" charset="0"/>
                </a:rPr>
                <a:t> </a:t>
              </a:r>
              <a:r>
                <a:rPr lang="bn-BD" sz="3200" dirty="0" smtClean="0">
                  <a:solidFill>
                    <a:prstClr val="black"/>
                  </a:solidFill>
                  <a:latin typeface="NikoshBAN" pitchFamily="2" charset="0"/>
                  <a:cs typeface="NikoshBAN" pitchFamily="2" charset="0"/>
                </a:rPr>
                <a:t>তারের ভিতর দিয়ে অতিরিক্ত বিদ্যুৎ প্রবাহ</a:t>
              </a:r>
              <a:endParaRPr lang="en-US" sz="3200" dirty="0">
                <a:solidFill>
                  <a:prstClr val="black"/>
                </a:solidFill>
                <a:latin typeface="NikoshBAN" pitchFamily="2" charset="0"/>
                <a:cs typeface="NikoshBAN" pitchFamily="2" charset="0"/>
              </a:endParaRPr>
            </a:p>
          </p:txBody>
        </p:sp>
        <p:sp>
          <p:nvSpPr>
            <p:cNvPr id="6" name="TextBox 5"/>
            <p:cNvSpPr txBox="1"/>
            <p:nvPr/>
          </p:nvSpPr>
          <p:spPr>
            <a:xfrm>
              <a:off x="824714" y="2362200"/>
              <a:ext cx="6107762" cy="1077218"/>
            </a:xfrm>
            <a:prstGeom prst="rect">
              <a:avLst/>
            </a:prstGeom>
            <a:noFill/>
          </p:spPr>
          <p:txBody>
            <a:bodyPr wrap="none" rtlCol="0">
              <a:spAutoFit/>
            </a:bodyPr>
            <a:lstStyle/>
            <a:p>
              <a:r>
                <a:rPr lang="bn-BD" sz="3200" dirty="0">
                  <a:solidFill>
                    <a:prstClr val="black"/>
                  </a:solidFill>
                  <a:latin typeface="NikoshBAN" pitchFamily="2" charset="0"/>
                  <a:cs typeface="NikoshBAN" pitchFamily="2" charset="0"/>
                </a:rPr>
                <a:t>(</a:t>
              </a:r>
              <a:r>
                <a:rPr lang="en-US" sz="3200" dirty="0">
                  <a:solidFill>
                    <a:prstClr val="black"/>
                  </a:solidFill>
                  <a:latin typeface="NikoshBAN" pitchFamily="2" charset="0"/>
                  <a:cs typeface="NikoshBAN" pitchFamily="2" charset="0"/>
                </a:rPr>
                <a:t>iii</a:t>
              </a:r>
              <a:r>
                <a:rPr lang="bn-BD" sz="3200" dirty="0">
                  <a:solidFill>
                    <a:prstClr val="black"/>
                  </a:solidFill>
                  <a:latin typeface="NikoshBAN" pitchFamily="2" charset="0"/>
                  <a:cs typeface="NikoshBAN" pitchFamily="2" charset="0"/>
                </a:rPr>
                <a:t>)</a:t>
              </a:r>
              <a:r>
                <a:rPr lang="en-US" sz="3200" dirty="0">
                  <a:solidFill>
                    <a:prstClr val="black"/>
                  </a:solidFill>
                  <a:latin typeface="NikoshBAN" pitchFamily="2" charset="0"/>
                  <a:cs typeface="NikoshBAN" pitchFamily="2" charset="0"/>
                </a:rPr>
                <a:t> </a:t>
              </a:r>
              <a:r>
                <a:rPr lang="bn-BD" sz="3200" dirty="0" smtClean="0">
                  <a:solidFill>
                    <a:prstClr val="black"/>
                  </a:solidFill>
                  <a:latin typeface="NikoshBAN" pitchFamily="2" charset="0"/>
                  <a:cs typeface="NikoshBAN" pitchFamily="2" charset="0"/>
                </a:rPr>
                <a:t>বৈদ্যুতিক সংযোগের পরিবেশে আদ্র অবস্থা</a:t>
              </a:r>
              <a:endParaRPr lang="bn-BD" sz="3200" dirty="0">
                <a:solidFill>
                  <a:prstClr val="black"/>
                </a:solidFill>
                <a:latin typeface="NikoshBAN" pitchFamily="2" charset="0"/>
                <a:cs typeface="NikoshBAN" pitchFamily="2" charset="0"/>
              </a:endParaRPr>
            </a:p>
            <a:p>
              <a:endParaRPr lang="en-US" sz="3200" dirty="0">
                <a:solidFill>
                  <a:prstClr val="black"/>
                </a:solidFill>
                <a:latin typeface="NikoshBAN" pitchFamily="2" charset="0"/>
                <a:cs typeface="NikoshBAN" pitchFamily="2" charset="0"/>
              </a:endParaRPr>
            </a:p>
          </p:txBody>
        </p:sp>
        <p:grpSp>
          <p:nvGrpSpPr>
            <p:cNvPr id="7" name="Group 13"/>
            <p:cNvGrpSpPr/>
            <p:nvPr/>
          </p:nvGrpSpPr>
          <p:grpSpPr>
            <a:xfrm>
              <a:off x="838200" y="2895600"/>
              <a:ext cx="7105868" cy="980420"/>
              <a:chOff x="838200" y="3124200"/>
              <a:chExt cx="7105868" cy="980420"/>
            </a:xfrm>
          </p:grpSpPr>
          <p:sp>
            <p:nvSpPr>
              <p:cNvPr id="8" name="TextBox 7"/>
              <p:cNvSpPr txBox="1"/>
              <p:nvPr/>
            </p:nvSpPr>
            <p:spPr>
              <a:xfrm>
                <a:off x="838200" y="3124200"/>
                <a:ext cx="2914580" cy="584775"/>
              </a:xfrm>
              <a:prstGeom prst="rect">
                <a:avLst/>
              </a:prstGeom>
              <a:noFill/>
            </p:spPr>
            <p:txBody>
              <a:bodyPr wrap="none" rtlCol="0">
                <a:spAutoFit/>
              </a:bodyPr>
              <a:lstStyle/>
              <a:p>
                <a:r>
                  <a:rPr lang="bn-BD" sz="3200" dirty="0">
                    <a:solidFill>
                      <a:prstClr val="black"/>
                    </a:solidFill>
                    <a:latin typeface="NikoshBAN" pitchFamily="2" charset="0"/>
                    <a:cs typeface="NikoshBAN" pitchFamily="2" charset="0"/>
                  </a:rPr>
                  <a:t>নিচের কোনটি সঠিক?</a:t>
                </a:r>
                <a:endParaRPr lang="en-US" sz="3200" dirty="0">
                  <a:solidFill>
                    <a:prstClr val="black"/>
                  </a:solidFill>
                  <a:latin typeface="NikoshBAN" pitchFamily="2" charset="0"/>
                  <a:cs typeface="NikoshBAN" pitchFamily="2" charset="0"/>
                </a:endParaRPr>
              </a:p>
            </p:txBody>
          </p:sp>
          <p:grpSp>
            <p:nvGrpSpPr>
              <p:cNvPr id="9" name="Group 12"/>
              <p:cNvGrpSpPr/>
              <p:nvPr/>
            </p:nvGrpSpPr>
            <p:grpSpPr>
              <a:xfrm>
                <a:off x="914400" y="3581400"/>
                <a:ext cx="7029668" cy="523220"/>
                <a:chOff x="914400" y="3886200"/>
                <a:chExt cx="7029668" cy="523220"/>
              </a:xfrm>
            </p:grpSpPr>
            <p:sp>
              <p:nvSpPr>
                <p:cNvPr id="10" name="TextBox 8"/>
                <p:cNvSpPr txBox="1"/>
                <p:nvPr/>
              </p:nvSpPr>
              <p:spPr>
                <a:xfrm>
                  <a:off x="914400" y="3886200"/>
                  <a:ext cx="1401346" cy="523220"/>
                </a:xfrm>
                <a:prstGeom prst="rect">
                  <a:avLst/>
                </a:prstGeom>
                <a:noFill/>
              </p:spPr>
              <p:txBody>
                <a:bodyPr wrap="none" rtlCol="0">
                  <a:spAutoFit/>
                </a:bodyPr>
                <a:lstStyle/>
                <a:p>
                  <a:r>
                    <a:rPr lang="bn-BD" sz="2800" dirty="0">
                      <a:solidFill>
                        <a:prstClr val="black"/>
                      </a:solidFill>
                      <a:latin typeface="NikoshBAN" pitchFamily="2" charset="0"/>
                      <a:cs typeface="NikoshBAN" pitchFamily="2" charset="0"/>
                    </a:rPr>
                    <a:t>(ক) </a:t>
                  </a:r>
                  <a:r>
                    <a:rPr lang="en-US" sz="2800" dirty="0">
                      <a:solidFill>
                        <a:prstClr val="black"/>
                      </a:solidFill>
                      <a:latin typeface="NikoshBAN" pitchFamily="2" charset="0"/>
                      <a:cs typeface="NikoshBAN" pitchFamily="2" charset="0"/>
                    </a:rPr>
                    <a:t>i , iii</a:t>
                  </a:r>
                </a:p>
              </p:txBody>
            </p:sp>
            <p:sp>
              <p:nvSpPr>
                <p:cNvPr id="11" name="TextBox 10"/>
                <p:cNvSpPr txBox="1"/>
                <p:nvPr/>
              </p:nvSpPr>
              <p:spPr>
                <a:xfrm>
                  <a:off x="2791143" y="3886200"/>
                  <a:ext cx="1247457" cy="523220"/>
                </a:xfrm>
                <a:prstGeom prst="rect">
                  <a:avLst/>
                </a:prstGeom>
                <a:noFill/>
              </p:spPr>
              <p:txBody>
                <a:bodyPr wrap="none" rtlCol="0">
                  <a:spAutoFit/>
                </a:bodyPr>
                <a:lstStyle/>
                <a:p>
                  <a:r>
                    <a:rPr lang="bn-BD" sz="2800" dirty="0">
                      <a:solidFill>
                        <a:prstClr val="black"/>
                      </a:solidFill>
                      <a:latin typeface="NikoshBAN" pitchFamily="2" charset="0"/>
                      <a:cs typeface="NikoshBAN" pitchFamily="2" charset="0"/>
                    </a:rPr>
                    <a:t>(খ) </a:t>
                  </a:r>
                  <a:r>
                    <a:rPr lang="en-US" sz="2800" dirty="0" err="1">
                      <a:solidFill>
                        <a:prstClr val="black"/>
                      </a:solidFill>
                      <a:latin typeface="NikoshBAN" pitchFamily="2" charset="0"/>
                      <a:cs typeface="NikoshBAN" pitchFamily="2" charset="0"/>
                    </a:rPr>
                    <a:t>i</a:t>
                  </a:r>
                  <a:r>
                    <a:rPr lang="en-US" sz="2800" dirty="0">
                      <a:solidFill>
                        <a:prstClr val="black"/>
                      </a:solidFill>
                      <a:latin typeface="NikoshBAN" pitchFamily="2" charset="0"/>
                      <a:cs typeface="NikoshBAN" pitchFamily="2" charset="0"/>
                    </a:rPr>
                    <a:t> </a:t>
                  </a:r>
                  <a:r>
                    <a:rPr lang="bn-BD" sz="2800" dirty="0">
                      <a:solidFill>
                        <a:prstClr val="black"/>
                      </a:solidFill>
                      <a:latin typeface="NikoshBAN" pitchFamily="2" charset="0"/>
                      <a:cs typeface="NikoshBAN" pitchFamily="2" charset="0"/>
                    </a:rPr>
                    <a:t>, </a:t>
                  </a:r>
                  <a:r>
                    <a:rPr lang="en-US" sz="2800" dirty="0">
                      <a:solidFill>
                        <a:prstClr val="black"/>
                      </a:solidFill>
                      <a:latin typeface="NikoshBAN" pitchFamily="2" charset="0"/>
                      <a:cs typeface="NikoshBAN" pitchFamily="2" charset="0"/>
                    </a:rPr>
                    <a:t>ii</a:t>
                  </a:r>
                </a:p>
              </p:txBody>
            </p:sp>
            <p:sp>
              <p:nvSpPr>
                <p:cNvPr id="12" name="TextBox 11"/>
                <p:cNvSpPr txBox="1"/>
                <p:nvPr/>
              </p:nvSpPr>
              <p:spPr>
                <a:xfrm>
                  <a:off x="4343400" y="3886200"/>
                  <a:ext cx="1834156" cy="523220"/>
                </a:xfrm>
                <a:prstGeom prst="rect">
                  <a:avLst/>
                </a:prstGeom>
                <a:noFill/>
              </p:spPr>
              <p:txBody>
                <a:bodyPr wrap="none" rtlCol="0">
                  <a:spAutoFit/>
                </a:bodyPr>
                <a:lstStyle/>
                <a:p>
                  <a:r>
                    <a:rPr lang="bn-BD" sz="2800" dirty="0">
                      <a:solidFill>
                        <a:prstClr val="black"/>
                      </a:solidFill>
                      <a:latin typeface="NikoshBAN" pitchFamily="2" charset="0"/>
                      <a:cs typeface="NikoshBAN" pitchFamily="2" charset="0"/>
                    </a:rPr>
                    <a:t>(গ) </a:t>
                  </a:r>
                  <a:r>
                    <a:rPr lang="en-US" sz="2800" dirty="0" err="1">
                      <a:solidFill>
                        <a:prstClr val="black"/>
                      </a:solidFill>
                      <a:latin typeface="NikoshBAN" pitchFamily="2" charset="0"/>
                      <a:cs typeface="NikoshBAN" pitchFamily="2" charset="0"/>
                    </a:rPr>
                    <a:t>i</a:t>
                  </a:r>
                  <a:r>
                    <a:rPr lang="en-US" sz="2800" dirty="0">
                      <a:solidFill>
                        <a:prstClr val="black"/>
                      </a:solidFill>
                      <a:latin typeface="NikoshBAN" pitchFamily="2" charset="0"/>
                      <a:cs typeface="NikoshBAN" pitchFamily="2" charset="0"/>
                    </a:rPr>
                    <a:t> , ii, iii </a:t>
                  </a:r>
                </a:p>
              </p:txBody>
            </p:sp>
            <p:sp>
              <p:nvSpPr>
                <p:cNvPr id="13" name="TextBox 12"/>
                <p:cNvSpPr txBox="1"/>
                <p:nvPr/>
              </p:nvSpPr>
              <p:spPr>
                <a:xfrm>
                  <a:off x="6477000" y="3886200"/>
                  <a:ext cx="1467068" cy="523220"/>
                </a:xfrm>
                <a:prstGeom prst="rect">
                  <a:avLst/>
                </a:prstGeom>
                <a:noFill/>
              </p:spPr>
              <p:txBody>
                <a:bodyPr wrap="none" rtlCol="0">
                  <a:spAutoFit/>
                </a:bodyPr>
                <a:lstStyle/>
                <a:p>
                  <a:r>
                    <a:rPr lang="bn-BD" sz="2800" dirty="0">
                      <a:solidFill>
                        <a:prstClr val="black"/>
                      </a:solidFill>
                      <a:latin typeface="NikoshBAN" pitchFamily="2" charset="0"/>
                      <a:cs typeface="NikoshBAN" pitchFamily="2" charset="0"/>
                    </a:rPr>
                    <a:t>(ঘ) </a:t>
                  </a:r>
                  <a:r>
                    <a:rPr lang="en-US" sz="2800" dirty="0">
                      <a:solidFill>
                        <a:prstClr val="black"/>
                      </a:solidFill>
                      <a:latin typeface="NikoshBAN" pitchFamily="2" charset="0"/>
                      <a:cs typeface="NikoshBAN" pitchFamily="2" charset="0"/>
                    </a:rPr>
                    <a:t>ii , iii</a:t>
                  </a:r>
                </a:p>
              </p:txBody>
            </p:sp>
          </p:grpSp>
        </p:grpSp>
      </p:grpSp>
      <p:sp>
        <p:nvSpPr>
          <p:cNvPr id="14" name="Freeform 13"/>
          <p:cNvSpPr/>
          <p:nvPr/>
        </p:nvSpPr>
        <p:spPr>
          <a:xfrm>
            <a:off x="4419600" y="3505200"/>
            <a:ext cx="488731" cy="315310"/>
          </a:xfrm>
          <a:custGeom>
            <a:avLst/>
            <a:gdLst>
              <a:gd name="connsiteX0" fmla="*/ 0 w 488731"/>
              <a:gd name="connsiteY0" fmla="*/ 63062 h 315310"/>
              <a:gd name="connsiteX1" fmla="*/ 110359 w 488731"/>
              <a:gd name="connsiteY1" fmla="*/ 315310 h 315310"/>
              <a:gd name="connsiteX2" fmla="*/ 488731 w 488731"/>
              <a:gd name="connsiteY2" fmla="*/ 0 h 315310"/>
            </a:gdLst>
            <a:ahLst/>
            <a:cxnLst>
              <a:cxn ang="0">
                <a:pos x="connsiteX0" y="connsiteY0"/>
              </a:cxn>
              <a:cxn ang="0">
                <a:pos x="connsiteX1" y="connsiteY1"/>
              </a:cxn>
              <a:cxn ang="0">
                <a:pos x="connsiteX2" y="connsiteY2"/>
              </a:cxn>
            </a:cxnLst>
            <a:rect l="l" t="t" r="r" b="b"/>
            <a:pathLst>
              <a:path w="488731" h="315310">
                <a:moveTo>
                  <a:pt x="0" y="63062"/>
                </a:moveTo>
                <a:lnTo>
                  <a:pt x="110359" y="315310"/>
                </a:lnTo>
                <a:lnTo>
                  <a:pt x="488731"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solidFill>
                <a:prstClr val="black"/>
              </a:solidFill>
            </a:endParaRPr>
          </a:p>
        </p:txBody>
      </p:sp>
      <p:sp>
        <p:nvSpPr>
          <p:cNvPr id="15" name="TextBox 14"/>
          <p:cNvSpPr txBox="1"/>
          <p:nvPr/>
        </p:nvSpPr>
        <p:spPr>
          <a:xfrm>
            <a:off x="3429000" y="228600"/>
            <a:ext cx="1398140" cy="707886"/>
          </a:xfrm>
          <a:prstGeom prst="rect">
            <a:avLst/>
          </a:prstGeom>
          <a:gradFill>
            <a:gsLst>
              <a:gs pos="0">
                <a:srgbClr val="03D4A8"/>
              </a:gs>
              <a:gs pos="25000">
                <a:srgbClr val="21D6E0"/>
              </a:gs>
              <a:gs pos="75000">
                <a:srgbClr val="0087E6"/>
              </a:gs>
              <a:gs pos="100000">
                <a:srgbClr val="005CBF"/>
              </a:gs>
            </a:gsLst>
            <a:lin ang="5400000" scaled="0"/>
          </a:grad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bn-BD" sz="4000" dirty="0">
                <a:solidFill>
                  <a:prstClr val="black"/>
                </a:solidFill>
                <a:latin typeface="NikoshBAN" pitchFamily="2" charset="0"/>
                <a:cs typeface="NikoshBAN" pitchFamily="2" charset="0"/>
              </a:rPr>
              <a:t>মূল্যায়ন</a:t>
            </a:r>
            <a:endParaRPr lang="en-US" sz="4000" dirty="0">
              <a:solidFill>
                <a:prstClr val="black"/>
              </a:solidFill>
              <a:latin typeface="NikoshBAN" pitchFamily="2" charset="0"/>
              <a:cs typeface="NikoshBAN" pitchFamily="2" charset="0"/>
            </a:endParaRPr>
          </a:p>
        </p:txBody>
      </p:sp>
      <p:sp>
        <p:nvSpPr>
          <p:cNvPr id="16" name="Frame 15"/>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nvGrpSpPr>
          <p:cNvPr id="17" name="Group 15"/>
          <p:cNvGrpSpPr/>
          <p:nvPr/>
        </p:nvGrpSpPr>
        <p:grpSpPr>
          <a:xfrm>
            <a:off x="381000" y="4596825"/>
            <a:ext cx="8538324" cy="1209020"/>
            <a:chOff x="609600" y="990600"/>
            <a:chExt cx="8538324" cy="1209020"/>
          </a:xfrm>
        </p:grpSpPr>
        <p:sp>
          <p:nvSpPr>
            <p:cNvPr id="18" name="TextBox 17"/>
            <p:cNvSpPr txBox="1"/>
            <p:nvPr/>
          </p:nvSpPr>
          <p:spPr>
            <a:xfrm>
              <a:off x="685800" y="990600"/>
              <a:ext cx="8258992" cy="584775"/>
            </a:xfrm>
            <a:prstGeom prst="rect">
              <a:avLst/>
            </a:prstGeom>
            <a:noFill/>
          </p:spPr>
          <p:txBody>
            <a:bodyPr wrap="none" rtlCol="0">
              <a:spAutoFit/>
            </a:bodyPr>
            <a:lstStyle/>
            <a:p>
              <a:r>
                <a:rPr lang="bn-BD" sz="3200" dirty="0" smtClean="0">
                  <a:solidFill>
                    <a:prstClr val="black"/>
                  </a:solidFill>
                  <a:latin typeface="NikoshBAN" pitchFamily="2" charset="0"/>
                  <a:cs typeface="NikoshBAN" pitchFamily="2" charset="0"/>
                </a:rPr>
                <a:t>হঠাৎ কোনো কারনে শর্ট সার্কিট হলে কোনটি আমাদের রক্ষাকরে</a:t>
              </a:r>
              <a:r>
                <a:rPr lang="bn-BD" sz="3200" dirty="0">
                  <a:solidFill>
                    <a:prstClr val="black"/>
                  </a:solidFill>
                  <a:latin typeface="NikoshBAN" pitchFamily="2" charset="0"/>
                  <a:cs typeface="NikoshBAN" pitchFamily="2" charset="0"/>
                </a:rPr>
                <a:t>?</a:t>
              </a:r>
              <a:endParaRPr lang="en-US" sz="3200" dirty="0">
                <a:solidFill>
                  <a:prstClr val="black"/>
                </a:solidFill>
                <a:latin typeface="NikoshBAN" pitchFamily="2" charset="0"/>
                <a:cs typeface="NikoshBAN" pitchFamily="2" charset="0"/>
              </a:endParaRPr>
            </a:p>
          </p:txBody>
        </p:sp>
        <p:grpSp>
          <p:nvGrpSpPr>
            <p:cNvPr id="19" name="Group 12"/>
            <p:cNvGrpSpPr/>
            <p:nvPr/>
          </p:nvGrpSpPr>
          <p:grpSpPr>
            <a:xfrm>
              <a:off x="609600" y="1676400"/>
              <a:ext cx="8538324" cy="523220"/>
              <a:chOff x="838200" y="3886200"/>
              <a:chExt cx="8538324" cy="523220"/>
            </a:xfrm>
          </p:grpSpPr>
          <p:sp>
            <p:nvSpPr>
              <p:cNvPr id="20" name="TextBox 19"/>
              <p:cNvSpPr txBox="1"/>
              <p:nvPr/>
            </p:nvSpPr>
            <p:spPr>
              <a:xfrm>
                <a:off x="838200" y="3886200"/>
                <a:ext cx="2249334" cy="523220"/>
              </a:xfrm>
              <a:prstGeom prst="rect">
                <a:avLst/>
              </a:prstGeom>
              <a:noFill/>
            </p:spPr>
            <p:txBody>
              <a:bodyPr wrap="none" rtlCol="0">
                <a:spAutoFit/>
              </a:bodyPr>
              <a:lstStyle/>
              <a:p>
                <a:r>
                  <a:rPr lang="bn-BD" sz="2800" dirty="0">
                    <a:solidFill>
                      <a:prstClr val="black"/>
                    </a:solidFill>
                    <a:latin typeface="NikoshBAN" pitchFamily="2" charset="0"/>
                    <a:cs typeface="NikoshBAN" pitchFamily="2" charset="0"/>
                  </a:rPr>
                  <a:t>(ক) </a:t>
                </a:r>
                <a:r>
                  <a:rPr lang="bn-BD" sz="2800" dirty="0" smtClean="0">
                    <a:solidFill>
                      <a:prstClr val="black"/>
                    </a:solidFill>
                    <a:latin typeface="NikoshBAN" pitchFamily="2" charset="0"/>
                    <a:cs typeface="NikoshBAN" pitchFamily="2" charset="0"/>
                  </a:rPr>
                  <a:t>ভূ-সংযুক্ত তার</a:t>
                </a:r>
                <a:endParaRPr lang="en-US" sz="2800" dirty="0">
                  <a:solidFill>
                    <a:prstClr val="black"/>
                  </a:solidFill>
                  <a:latin typeface="NikoshBAN" pitchFamily="2" charset="0"/>
                  <a:cs typeface="NikoshBAN" pitchFamily="2" charset="0"/>
                </a:endParaRPr>
              </a:p>
            </p:txBody>
          </p:sp>
          <p:sp>
            <p:nvSpPr>
              <p:cNvPr id="21" name="TextBox 20"/>
              <p:cNvSpPr txBox="1"/>
              <p:nvPr/>
            </p:nvSpPr>
            <p:spPr>
              <a:xfrm>
                <a:off x="3429000" y="3886200"/>
                <a:ext cx="1141659" cy="523220"/>
              </a:xfrm>
              <a:prstGeom prst="rect">
                <a:avLst/>
              </a:prstGeom>
              <a:noFill/>
            </p:spPr>
            <p:txBody>
              <a:bodyPr wrap="none" rtlCol="0">
                <a:spAutoFit/>
              </a:bodyPr>
              <a:lstStyle/>
              <a:p>
                <a:r>
                  <a:rPr lang="bn-BD" sz="2800" dirty="0">
                    <a:solidFill>
                      <a:prstClr val="black"/>
                    </a:solidFill>
                    <a:latin typeface="NikoshBAN" pitchFamily="2" charset="0"/>
                    <a:cs typeface="NikoshBAN" pitchFamily="2" charset="0"/>
                  </a:rPr>
                  <a:t>(খ) </a:t>
                </a:r>
                <a:r>
                  <a:rPr lang="bn-BD" sz="2800" dirty="0" smtClean="0">
                    <a:solidFill>
                      <a:prstClr val="black"/>
                    </a:solidFill>
                    <a:latin typeface="NikoshBAN" pitchFamily="2" charset="0"/>
                    <a:cs typeface="NikoshBAN" pitchFamily="2" charset="0"/>
                  </a:rPr>
                  <a:t>সুইচ</a:t>
                </a:r>
                <a:endParaRPr lang="en-US" sz="2800" dirty="0">
                  <a:solidFill>
                    <a:prstClr val="black"/>
                  </a:solidFill>
                  <a:latin typeface="NikoshBAN" pitchFamily="2" charset="0"/>
                  <a:cs typeface="NikoshBAN" pitchFamily="2" charset="0"/>
                </a:endParaRPr>
              </a:p>
            </p:txBody>
          </p:sp>
          <p:sp>
            <p:nvSpPr>
              <p:cNvPr id="22" name="TextBox 21"/>
              <p:cNvSpPr txBox="1"/>
              <p:nvPr/>
            </p:nvSpPr>
            <p:spPr>
              <a:xfrm>
                <a:off x="4724400" y="3886200"/>
                <a:ext cx="1861407" cy="523220"/>
              </a:xfrm>
              <a:prstGeom prst="rect">
                <a:avLst/>
              </a:prstGeom>
              <a:noFill/>
            </p:spPr>
            <p:txBody>
              <a:bodyPr wrap="none" rtlCol="0">
                <a:spAutoFit/>
              </a:bodyPr>
              <a:lstStyle/>
              <a:p>
                <a:r>
                  <a:rPr lang="bn-BD" sz="2800" dirty="0">
                    <a:solidFill>
                      <a:prstClr val="black"/>
                    </a:solidFill>
                    <a:latin typeface="NikoshBAN" pitchFamily="2" charset="0"/>
                    <a:cs typeface="NikoshBAN" pitchFamily="2" charset="0"/>
                  </a:rPr>
                  <a:t>(গ) </a:t>
                </a:r>
                <a:r>
                  <a:rPr lang="bn-BD" sz="2800" dirty="0" smtClean="0">
                    <a:solidFill>
                      <a:prstClr val="black"/>
                    </a:solidFill>
                    <a:latin typeface="NikoshBAN" pitchFamily="2" charset="0"/>
                    <a:cs typeface="NikoshBAN" pitchFamily="2" charset="0"/>
                  </a:rPr>
                  <a:t>ট্রান্সফরমার</a:t>
                </a:r>
                <a:endParaRPr lang="en-US" sz="2800" dirty="0">
                  <a:solidFill>
                    <a:prstClr val="black"/>
                  </a:solidFill>
                  <a:latin typeface="NikoshBAN" pitchFamily="2" charset="0"/>
                  <a:cs typeface="NikoshBAN" pitchFamily="2" charset="0"/>
                </a:endParaRPr>
              </a:p>
            </p:txBody>
          </p:sp>
          <p:sp>
            <p:nvSpPr>
              <p:cNvPr id="23" name="TextBox 22"/>
              <p:cNvSpPr txBox="1"/>
              <p:nvPr/>
            </p:nvSpPr>
            <p:spPr>
              <a:xfrm>
                <a:off x="6705600" y="3886200"/>
                <a:ext cx="2670924" cy="523220"/>
              </a:xfrm>
              <a:prstGeom prst="rect">
                <a:avLst/>
              </a:prstGeom>
              <a:noFill/>
            </p:spPr>
            <p:txBody>
              <a:bodyPr wrap="none" rtlCol="0">
                <a:spAutoFit/>
              </a:bodyPr>
              <a:lstStyle/>
              <a:p>
                <a:r>
                  <a:rPr lang="bn-BD" sz="2800" dirty="0">
                    <a:solidFill>
                      <a:prstClr val="black"/>
                    </a:solidFill>
                    <a:latin typeface="NikoshBAN" pitchFamily="2" charset="0"/>
                    <a:cs typeface="NikoshBAN" pitchFamily="2" charset="0"/>
                  </a:rPr>
                  <a:t>(ঘ) </a:t>
                </a:r>
                <a:r>
                  <a:rPr lang="bn-BD" sz="2800" dirty="0" smtClean="0">
                    <a:solidFill>
                      <a:prstClr val="black"/>
                    </a:solidFill>
                    <a:latin typeface="NikoshBAN" pitchFamily="2" charset="0"/>
                    <a:cs typeface="NikoshBAN" pitchFamily="2" charset="0"/>
                  </a:rPr>
                  <a:t>ভালো মানের তার </a:t>
                </a:r>
                <a:endParaRPr lang="en-US" sz="2800" dirty="0">
                  <a:solidFill>
                    <a:prstClr val="black"/>
                  </a:solidFill>
                  <a:latin typeface="NikoshBAN" pitchFamily="2" charset="0"/>
                  <a:cs typeface="NikoshBAN" pitchFamily="2" charset="0"/>
                </a:endParaRPr>
              </a:p>
            </p:txBody>
          </p:sp>
        </p:grpSp>
      </p:grpSp>
      <p:sp>
        <p:nvSpPr>
          <p:cNvPr id="24" name="Freeform 23"/>
          <p:cNvSpPr/>
          <p:nvPr/>
        </p:nvSpPr>
        <p:spPr>
          <a:xfrm>
            <a:off x="533400" y="5410200"/>
            <a:ext cx="488731" cy="315310"/>
          </a:xfrm>
          <a:custGeom>
            <a:avLst/>
            <a:gdLst>
              <a:gd name="connsiteX0" fmla="*/ 0 w 488731"/>
              <a:gd name="connsiteY0" fmla="*/ 63062 h 315310"/>
              <a:gd name="connsiteX1" fmla="*/ 110359 w 488731"/>
              <a:gd name="connsiteY1" fmla="*/ 315310 h 315310"/>
              <a:gd name="connsiteX2" fmla="*/ 488731 w 488731"/>
              <a:gd name="connsiteY2" fmla="*/ 0 h 315310"/>
            </a:gdLst>
            <a:ahLst/>
            <a:cxnLst>
              <a:cxn ang="0">
                <a:pos x="connsiteX0" y="connsiteY0"/>
              </a:cxn>
              <a:cxn ang="0">
                <a:pos x="connsiteX1" y="connsiteY1"/>
              </a:cxn>
              <a:cxn ang="0">
                <a:pos x="connsiteX2" y="connsiteY2"/>
              </a:cxn>
            </a:cxnLst>
            <a:rect l="l" t="t" r="r" b="b"/>
            <a:pathLst>
              <a:path w="488731" h="315310">
                <a:moveTo>
                  <a:pt x="0" y="63062"/>
                </a:moveTo>
                <a:lnTo>
                  <a:pt x="110359" y="315310"/>
                </a:lnTo>
                <a:lnTo>
                  <a:pt x="488731" y="0"/>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upRigh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strips(upRight)">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 name="Picture 2" descr="electrical wiring House.jpg"/>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52400" y="152400"/>
            <a:ext cx="8915400" cy="6522720"/>
          </a:xfrm>
          <a:prstGeom prst="rect">
            <a:avLst/>
          </a:prstGeom>
        </p:spPr>
      </p:pic>
      <p:sp>
        <p:nvSpPr>
          <p:cNvPr id="2" name="Frame 1"/>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4" name="TextBox 3"/>
          <p:cNvSpPr txBox="1"/>
          <p:nvPr/>
        </p:nvSpPr>
        <p:spPr>
          <a:xfrm>
            <a:off x="3810000" y="381000"/>
            <a:ext cx="1636987" cy="584775"/>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bn-BD" sz="3200" dirty="0" smtClean="0">
                <a:latin typeface="NikoshBAN" pitchFamily="2" charset="0"/>
                <a:cs typeface="NikoshBAN" pitchFamily="2" charset="0"/>
              </a:rPr>
              <a:t>বাড়ির কাজ</a:t>
            </a:r>
            <a:endParaRPr lang="en-US" sz="3200" dirty="0">
              <a:latin typeface="NikoshBAN" pitchFamily="2" charset="0"/>
              <a:cs typeface="NikoshBAN" pitchFamily="2" charset="0"/>
            </a:endParaRPr>
          </a:p>
        </p:txBody>
      </p:sp>
      <p:sp>
        <p:nvSpPr>
          <p:cNvPr id="5" name="TextBox 4"/>
          <p:cNvSpPr txBox="1"/>
          <p:nvPr/>
        </p:nvSpPr>
        <p:spPr>
          <a:xfrm>
            <a:off x="408458" y="2996625"/>
            <a:ext cx="8125942" cy="584775"/>
          </a:xfrm>
          <a:prstGeom prst="rect">
            <a:avLst/>
          </a:prstGeom>
          <a:solidFill>
            <a:schemeClr val="accent6">
              <a:lumMod val="40000"/>
              <a:lumOff val="60000"/>
            </a:schemeClr>
          </a:solidFill>
        </p:spPr>
        <p:txBody>
          <a:bodyPr wrap="none" rtlCol="0">
            <a:spAutoFit/>
          </a:bodyPr>
          <a:lstStyle/>
          <a:p>
            <a:r>
              <a:rPr lang="bn-BD" sz="3200" spc="-150" dirty="0" smtClean="0">
                <a:latin typeface="NikoshBAN" pitchFamily="2" charset="0"/>
                <a:cs typeface="NikoshBAN" pitchFamily="2" charset="0"/>
              </a:rPr>
              <a:t>বিদ্যুতের নিরাপদ ব্যবহারে সচেতনতা সৃষ্টির জন্য পোস্টার অংকন কর।</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Picture 1" descr="Welcome.gif"/>
          <p:cNvPicPr>
            <a:picLocks noChangeAspect="1"/>
          </p:cNvPicPr>
          <p:nvPr/>
        </p:nvPicPr>
        <p:blipFill>
          <a:blip r:embed="rId3" cstate="print"/>
          <a:stretch>
            <a:fillRect/>
          </a:stretch>
        </p:blipFill>
        <p:spPr>
          <a:xfrm>
            <a:off x="2213659" y="1744757"/>
            <a:ext cx="5177741" cy="229384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tretch/>
        </p:blipFill>
        <p:spPr>
          <a:xfrm>
            <a:off x="1295400" y="0"/>
            <a:ext cx="6858000" cy="6858000"/>
          </a:xfrm>
          <a:prstGeom prst="ellipse">
            <a:avLst/>
          </a:prstGeom>
          <a:ln>
            <a:noFill/>
          </a:ln>
          <a:effectLst>
            <a:softEdge rad="112500"/>
          </a:effectLst>
        </p:spPr>
      </p:pic>
      <p:sp>
        <p:nvSpPr>
          <p:cNvPr id="2" name="Frame 1"/>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4" name="TextBox 3"/>
          <p:cNvSpPr txBox="1"/>
          <p:nvPr/>
        </p:nvSpPr>
        <p:spPr>
          <a:xfrm>
            <a:off x="3657600" y="2590800"/>
            <a:ext cx="2093843" cy="1107996"/>
          </a:xfrm>
          <a:prstGeom prst="rect">
            <a:avLst/>
          </a:prstGeom>
          <a:noFill/>
        </p:spPr>
        <p:txBody>
          <a:bodyPr wrap="none" rtlCol="0">
            <a:prstTxWarp prst="textInflateTo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bn-BD" sz="71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ধন্যবাদ</a:t>
            </a:r>
            <a:endParaRPr lang="en-US" sz="71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381000"/>
            <a:ext cx="2362200" cy="1336596"/>
          </a:xfrm>
          <a:prstGeom prst="rect">
            <a:avLst/>
          </a:prstGeom>
          <a:noFill/>
        </p:spPr>
        <p:txBody>
          <a:bodyPr wrap="none" rtlCol="0">
            <a:prstTxWarp prst="textInflateTo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bn-IN"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কৃতজ্ঞতা স্বীকার </a:t>
            </a:r>
            <a:endPar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p:txBody>
      </p:sp>
      <p:sp>
        <p:nvSpPr>
          <p:cNvPr id="3" name="TextBox 2"/>
          <p:cNvSpPr txBox="1"/>
          <p:nvPr/>
        </p:nvSpPr>
        <p:spPr>
          <a:xfrm>
            <a:off x="172328" y="3089196"/>
            <a:ext cx="8763000" cy="1077218"/>
          </a:xfrm>
          <a:prstGeom prst="rect">
            <a:avLst/>
          </a:prstGeom>
          <a:solidFill>
            <a:srgbClr val="FFFF66"/>
          </a:solidFill>
        </p:spPr>
        <p:txBody>
          <a:bodyPr wrap="square" rtlCol="0">
            <a:spAutoFit/>
          </a:bodyPr>
          <a:lstStyle/>
          <a:p>
            <a:pPr algn="ctr"/>
            <a:r>
              <a:rPr lang="bn-IN" sz="3200" dirty="0">
                <a:solidFill>
                  <a:srgbClr val="005426"/>
                </a:solidFill>
                <a:latin typeface="Nikosh" pitchFamily="2" charset="0"/>
                <a:cs typeface="Nikosh" pitchFamily="2" charset="0"/>
              </a:rPr>
              <a:t>এবং কন্টেন্ট সম্পাদক হিসেবে যাঁর নির্দেশনা, পরামর্শ ও তত্ত্বাবধানে এই মডেল কন্টেন্ট সমৃদ্ধ হয়েছে </a:t>
            </a:r>
            <a:r>
              <a:rPr lang="bn-BD" sz="3200" dirty="0">
                <a:solidFill>
                  <a:srgbClr val="005426"/>
                </a:solidFill>
                <a:latin typeface="Nikosh" pitchFamily="2" charset="0"/>
                <a:cs typeface="Nikosh" pitchFamily="2" charset="0"/>
              </a:rPr>
              <a:t>তিনি</a:t>
            </a:r>
            <a:r>
              <a:rPr lang="bn-IN" sz="3200" dirty="0">
                <a:solidFill>
                  <a:srgbClr val="005426"/>
                </a:solidFill>
                <a:latin typeface="Nikosh" pitchFamily="2" charset="0"/>
                <a:cs typeface="Nikosh" pitchFamily="2" charset="0"/>
              </a:rPr>
              <a:t> হলেন-  </a:t>
            </a:r>
            <a:endParaRPr lang="en-US" sz="3200" dirty="0">
              <a:solidFill>
                <a:srgbClr val="005426"/>
              </a:solidFill>
              <a:latin typeface="Nikosh" pitchFamily="2" charset="0"/>
              <a:cs typeface="Nikosh" pitchFamily="2" charset="0"/>
            </a:endParaRPr>
          </a:p>
        </p:txBody>
      </p:sp>
      <p:sp>
        <p:nvSpPr>
          <p:cNvPr id="4" name="TextBox 3"/>
          <p:cNvSpPr txBox="1"/>
          <p:nvPr/>
        </p:nvSpPr>
        <p:spPr>
          <a:xfrm>
            <a:off x="172328" y="4642078"/>
            <a:ext cx="8763000" cy="584775"/>
          </a:xfrm>
          <a:prstGeom prst="rect">
            <a:avLst/>
          </a:prstGeom>
          <a:solidFill>
            <a:srgbClr val="66CCFF"/>
          </a:solidFill>
        </p:spPr>
        <p:txBody>
          <a:bodyPr wrap="square" rtlCol="0">
            <a:spAutoFit/>
          </a:bodyPr>
          <a:lstStyle/>
          <a:p>
            <a:r>
              <a:rPr lang="bn-IN" sz="3200" dirty="0">
                <a:solidFill>
                  <a:prstClr val="black"/>
                </a:solidFill>
                <a:latin typeface="Nikosh" pitchFamily="2" charset="0"/>
                <a:cs typeface="Nikosh" pitchFamily="2" charset="0"/>
              </a:rPr>
              <a:t>জনাব সামসুদ্দিন আহমেদ</a:t>
            </a:r>
            <a:r>
              <a:rPr lang="en-US" sz="3200" dirty="0">
                <a:solidFill>
                  <a:prstClr val="black"/>
                </a:solidFill>
                <a:latin typeface="Nikosh" pitchFamily="2" charset="0"/>
                <a:cs typeface="Nikosh" pitchFamily="2" charset="0"/>
              </a:rPr>
              <a:t> </a:t>
            </a:r>
            <a:r>
              <a:rPr lang="bn-BD" sz="3200" dirty="0">
                <a:solidFill>
                  <a:prstClr val="black"/>
                </a:solidFill>
                <a:latin typeface="Nikosh" pitchFamily="2" charset="0"/>
                <a:cs typeface="Nikosh" pitchFamily="2" charset="0"/>
              </a:rPr>
              <a:t>তালুকদার</a:t>
            </a:r>
            <a:r>
              <a:rPr lang="bn-IN" sz="3200" dirty="0">
                <a:solidFill>
                  <a:prstClr val="black"/>
                </a:solidFill>
                <a:latin typeface="Nikosh" pitchFamily="2" charset="0"/>
                <a:cs typeface="Nikosh" pitchFamily="2" charset="0"/>
              </a:rPr>
              <a:t>, </a:t>
            </a:r>
            <a:r>
              <a:rPr lang="bn-BD" sz="3200" dirty="0">
                <a:solidFill>
                  <a:prstClr val="black"/>
                </a:solidFill>
                <a:latin typeface="Nikosh" pitchFamily="2" charset="0"/>
                <a:cs typeface="Nikosh" pitchFamily="2" charset="0"/>
              </a:rPr>
              <a:t>শিক্ষক প্রশিক্ষক</a:t>
            </a:r>
            <a:r>
              <a:rPr lang="bn-IN" sz="3200" dirty="0">
                <a:solidFill>
                  <a:prstClr val="black"/>
                </a:solidFill>
                <a:latin typeface="Nikosh" pitchFamily="2" charset="0"/>
                <a:cs typeface="Nikosh" pitchFamily="2" charset="0"/>
              </a:rPr>
              <a:t>, টিটিসি, কুমিল্লা</a:t>
            </a:r>
          </a:p>
        </p:txBody>
      </p:sp>
      <p:sp>
        <p:nvSpPr>
          <p:cNvPr id="5" name="TextBox 4"/>
          <p:cNvSpPr txBox="1"/>
          <p:nvPr/>
        </p:nvSpPr>
        <p:spPr>
          <a:xfrm>
            <a:off x="172328" y="1793796"/>
            <a:ext cx="8763000" cy="1200329"/>
          </a:xfrm>
          <a:prstGeom prst="rect">
            <a:avLst/>
          </a:prstGeom>
          <a:solidFill>
            <a:srgbClr val="CCFF99"/>
          </a:solidFill>
        </p:spPr>
        <p:txBody>
          <a:bodyPr wrap="square" rtlCol="0">
            <a:spAutoFit/>
          </a:bodyPr>
          <a:lstStyle/>
          <a:p>
            <a:pPr algn="ctr"/>
            <a:r>
              <a:rPr lang="bn-IN" sz="3600" dirty="0">
                <a:solidFill>
                  <a:srgbClr val="003399"/>
                </a:solidFill>
                <a:latin typeface="Nikosh" pitchFamily="2" charset="0"/>
                <a:cs typeface="Nikosh" pitchFamily="2" charset="0"/>
              </a:rPr>
              <a:t>শিক্ষা মন্ত্রণালয়, মাউশি, এনসিটিবি ও এটুআই-এর সংশ্লিষ্ট কর্মকর্তাবৃন্দ </a:t>
            </a:r>
            <a:endParaRPr lang="en-US" sz="3600" dirty="0">
              <a:solidFill>
                <a:srgbClr val="003399"/>
              </a:solidFill>
              <a:latin typeface="Nikosh" pitchFamily="2" charset="0"/>
              <a:cs typeface="Nikosh" pitchFamily="2" charset="0"/>
            </a:endParaRPr>
          </a:p>
        </p:txBody>
      </p:sp>
      <p:sp>
        <p:nvSpPr>
          <p:cNvPr id="6" name="Frame 5"/>
          <p:cNvSpPr/>
          <p:nvPr/>
        </p:nvSpPr>
        <p:spPr>
          <a:xfrm>
            <a:off x="0" y="14068"/>
            <a:ext cx="9144000" cy="6858000"/>
          </a:xfrm>
          <a:prstGeom prst="frame">
            <a:avLst>
              <a:gd name="adj1" fmla="val 138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xmlns="" val="1518100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 name="Picture 2" descr="Untitled-1 copy.png"/>
          <p:cNvPicPr>
            <a:picLocks noChangeAspect="1"/>
          </p:cNvPicPr>
          <p:nvPr/>
        </p:nvPicPr>
        <p:blipFill>
          <a:blip r:embed="rId2" cstate="print"/>
          <a:stretch>
            <a:fillRect/>
          </a:stretch>
        </p:blipFill>
        <p:spPr>
          <a:xfrm>
            <a:off x="-22556" y="152400"/>
            <a:ext cx="9135028" cy="6230978"/>
          </a:xfrm>
          <a:prstGeom prst="rect">
            <a:avLst/>
          </a:prstGeom>
        </p:spPr>
      </p:pic>
      <p:sp>
        <p:nvSpPr>
          <p:cNvPr id="5" name="TextBox 4"/>
          <p:cNvSpPr txBox="1"/>
          <p:nvPr/>
        </p:nvSpPr>
        <p:spPr>
          <a:xfrm rot="249277">
            <a:off x="1128652" y="2105357"/>
            <a:ext cx="3305712" cy="1815882"/>
          </a:xfrm>
          <a:prstGeom prst="rect">
            <a:avLst/>
          </a:prstGeom>
          <a:noFill/>
        </p:spPr>
        <p:txBody>
          <a:bodyPr wrap="none" rtlCol="0">
            <a:prstTxWarp prst="textWave2">
              <a:avLst/>
            </a:prstTxWarp>
            <a:spAutoFit/>
          </a:bodyPr>
          <a:lstStyle/>
          <a:p>
            <a:pPr algn="ctr"/>
            <a:r>
              <a:rPr lang="en-US" sz="2800" dirty="0" err="1">
                <a:solidFill>
                  <a:prstClr val="black"/>
                </a:solidFill>
                <a:latin typeface="NikoshBAN" pitchFamily="2" charset="0"/>
                <a:cs typeface="NikoshBAN" pitchFamily="2" charset="0"/>
              </a:rPr>
              <a:t>এ,কে,এম,আই,খায়রুল</a:t>
            </a:r>
            <a:r>
              <a:rPr lang="en-US" sz="2800" dirty="0">
                <a:solidFill>
                  <a:prstClr val="black"/>
                </a:solidFill>
                <a:latin typeface="NikoshBAN" pitchFamily="2" charset="0"/>
                <a:cs typeface="NikoshBAN" pitchFamily="2" charset="0"/>
              </a:rPr>
              <a:t> </a:t>
            </a:r>
            <a:r>
              <a:rPr lang="en-US" sz="2800" dirty="0" err="1">
                <a:solidFill>
                  <a:prstClr val="black"/>
                </a:solidFill>
                <a:latin typeface="NikoshBAN" pitchFamily="2" charset="0"/>
                <a:cs typeface="NikoshBAN" pitchFamily="2" charset="0"/>
              </a:rPr>
              <a:t>আলম</a:t>
            </a:r>
            <a:endParaRPr lang="en-US" sz="2800" dirty="0">
              <a:solidFill>
                <a:prstClr val="black"/>
              </a:solidFill>
              <a:latin typeface="NikoshBAN" pitchFamily="2" charset="0"/>
              <a:cs typeface="NikoshBAN" pitchFamily="2" charset="0"/>
            </a:endParaRPr>
          </a:p>
          <a:p>
            <a:pPr algn="ctr"/>
            <a:r>
              <a:rPr lang="bn-BD" sz="2800" dirty="0">
                <a:solidFill>
                  <a:prstClr val="black"/>
                </a:solidFill>
                <a:latin typeface="NikoshBAN" pitchFamily="2" charset="0"/>
                <a:cs typeface="NikoshBAN" pitchFamily="2" charset="0"/>
              </a:rPr>
              <a:t>    </a:t>
            </a:r>
            <a:r>
              <a:rPr lang="en-US" sz="2800" dirty="0" err="1">
                <a:solidFill>
                  <a:prstClr val="black"/>
                </a:solidFill>
                <a:latin typeface="NikoshBAN" pitchFamily="2" charset="0"/>
                <a:cs typeface="NikoshBAN" pitchFamily="2" charset="0"/>
              </a:rPr>
              <a:t>সিনিয়র</a:t>
            </a:r>
            <a:r>
              <a:rPr lang="en-US" sz="2800" dirty="0">
                <a:solidFill>
                  <a:prstClr val="black"/>
                </a:solidFill>
                <a:latin typeface="NikoshBAN" pitchFamily="2" charset="0"/>
                <a:cs typeface="NikoshBAN" pitchFamily="2" charset="0"/>
              </a:rPr>
              <a:t> </a:t>
            </a:r>
            <a:r>
              <a:rPr lang="bn-BD" sz="2800" dirty="0">
                <a:solidFill>
                  <a:prstClr val="black"/>
                </a:solidFill>
                <a:latin typeface="NikoshBAN" pitchFamily="2" charset="0"/>
                <a:cs typeface="NikoshBAN" pitchFamily="2" charset="0"/>
              </a:rPr>
              <a:t>সহকারি</a:t>
            </a:r>
            <a:r>
              <a:rPr lang="en-US" sz="2800" dirty="0">
                <a:solidFill>
                  <a:prstClr val="black"/>
                </a:solidFill>
                <a:latin typeface="NikoshBAN" pitchFamily="2" charset="0"/>
                <a:cs typeface="NikoshBAN" pitchFamily="2" charset="0"/>
              </a:rPr>
              <a:t> </a:t>
            </a:r>
            <a:r>
              <a:rPr lang="en-US" sz="2800" dirty="0" err="1">
                <a:solidFill>
                  <a:prstClr val="black"/>
                </a:solidFill>
                <a:latin typeface="NikoshBAN" pitchFamily="2" charset="0"/>
                <a:cs typeface="NikoshBAN" pitchFamily="2" charset="0"/>
              </a:rPr>
              <a:t>শিক্ষক</a:t>
            </a:r>
            <a:endParaRPr lang="en-US" sz="2800" dirty="0">
              <a:solidFill>
                <a:prstClr val="black"/>
              </a:solidFill>
              <a:latin typeface="NikoshBAN" pitchFamily="2" charset="0"/>
              <a:cs typeface="NikoshBAN" pitchFamily="2" charset="0"/>
            </a:endParaRPr>
          </a:p>
          <a:p>
            <a:pPr algn="ctr"/>
            <a:r>
              <a:rPr lang="en-US" sz="2800" spc="-150" dirty="0" err="1">
                <a:solidFill>
                  <a:prstClr val="black"/>
                </a:solidFill>
                <a:latin typeface="NikoshBAN" pitchFamily="2" charset="0"/>
                <a:cs typeface="NikoshBAN" pitchFamily="2" charset="0"/>
              </a:rPr>
              <a:t>নিউ</a:t>
            </a:r>
            <a:r>
              <a:rPr lang="en-US" sz="2800" spc="-150" dirty="0">
                <a:solidFill>
                  <a:prstClr val="black"/>
                </a:solidFill>
                <a:latin typeface="NikoshBAN" pitchFamily="2" charset="0"/>
                <a:cs typeface="NikoshBAN" pitchFamily="2" charset="0"/>
              </a:rPr>
              <a:t> </a:t>
            </a:r>
            <a:r>
              <a:rPr lang="en-US" sz="2800" spc="-150" dirty="0" err="1">
                <a:solidFill>
                  <a:prstClr val="black"/>
                </a:solidFill>
                <a:latin typeface="NikoshBAN" pitchFamily="2" charset="0"/>
                <a:cs typeface="NikoshBAN" pitchFamily="2" charset="0"/>
              </a:rPr>
              <a:t>মডেল</a:t>
            </a:r>
            <a:r>
              <a:rPr lang="en-US" sz="2800" spc="-150" dirty="0">
                <a:solidFill>
                  <a:prstClr val="black"/>
                </a:solidFill>
                <a:latin typeface="NikoshBAN" pitchFamily="2" charset="0"/>
                <a:cs typeface="NikoshBAN" pitchFamily="2" charset="0"/>
              </a:rPr>
              <a:t> </a:t>
            </a:r>
            <a:r>
              <a:rPr lang="en-US" sz="2800" spc="-150" dirty="0" err="1">
                <a:solidFill>
                  <a:prstClr val="black"/>
                </a:solidFill>
                <a:latin typeface="NikoshBAN" pitchFamily="2" charset="0"/>
                <a:cs typeface="NikoshBAN" pitchFamily="2" charset="0"/>
              </a:rPr>
              <a:t>বহমুখী</a:t>
            </a:r>
            <a:r>
              <a:rPr lang="en-US" sz="2800" spc="-150" dirty="0">
                <a:solidFill>
                  <a:prstClr val="black"/>
                </a:solidFill>
                <a:latin typeface="NikoshBAN" pitchFamily="2" charset="0"/>
                <a:cs typeface="NikoshBAN" pitchFamily="2" charset="0"/>
              </a:rPr>
              <a:t> </a:t>
            </a:r>
            <a:r>
              <a:rPr lang="en-US" sz="2800" spc="-150" dirty="0" err="1">
                <a:solidFill>
                  <a:prstClr val="black"/>
                </a:solidFill>
                <a:latin typeface="NikoshBAN" pitchFamily="2" charset="0"/>
                <a:cs typeface="NikoshBAN" pitchFamily="2" charset="0"/>
              </a:rPr>
              <a:t>উচ্চ</a:t>
            </a:r>
            <a:r>
              <a:rPr lang="en-US" sz="2800" spc="-150" dirty="0">
                <a:solidFill>
                  <a:prstClr val="black"/>
                </a:solidFill>
                <a:latin typeface="NikoshBAN" pitchFamily="2" charset="0"/>
                <a:cs typeface="NikoshBAN" pitchFamily="2" charset="0"/>
              </a:rPr>
              <a:t> </a:t>
            </a:r>
            <a:r>
              <a:rPr lang="en-US" sz="2800" spc="-150" dirty="0" err="1">
                <a:solidFill>
                  <a:prstClr val="black"/>
                </a:solidFill>
                <a:latin typeface="NikoshBAN" pitchFamily="2" charset="0"/>
                <a:cs typeface="NikoshBAN" pitchFamily="2" charset="0"/>
              </a:rPr>
              <a:t>বিদ্যালয়</a:t>
            </a:r>
            <a:endParaRPr lang="en-US" sz="2800" spc="-150" dirty="0">
              <a:solidFill>
                <a:prstClr val="black"/>
              </a:solidFill>
              <a:latin typeface="NikoshBAN" pitchFamily="2" charset="0"/>
              <a:cs typeface="NikoshBAN" pitchFamily="2" charset="0"/>
            </a:endParaRPr>
          </a:p>
          <a:p>
            <a:pPr algn="ctr"/>
            <a:r>
              <a:rPr lang="en-US" sz="2800" dirty="0" err="1">
                <a:solidFill>
                  <a:prstClr val="black"/>
                </a:solidFill>
                <a:latin typeface="NikoshBAN" pitchFamily="2" charset="0"/>
                <a:cs typeface="NikoshBAN" pitchFamily="2" charset="0"/>
              </a:rPr>
              <a:t>শুক্রাবাদ</a:t>
            </a:r>
            <a:r>
              <a:rPr lang="en-US" sz="2800" dirty="0">
                <a:solidFill>
                  <a:prstClr val="black"/>
                </a:solidFill>
                <a:latin typeface="NikoshBAN" pitchFamily="2" charset="0"/>
                <a:cs typeface="NikoshBAN" pitchFamily="2" charset="0"/>
              </a:rPr>
              <a:t>, </a:t>
            </a:r>
            <a:r>
              <a:rPr lang="en-US" sz="2800" dirty="0" err="1">
                <a:solidFill>
                  <a:prstClr val="black"/>
                </a:solidFill>
                <a:latin typeface="NikoshBAN" pitchFamily="2" charset="0"/>
                <a:cs typeface="NikoshBAN" pitchFamily="2" charset="0"/>
              </a:rPr>
              <a:t>ঢাকা</a:t>
            </a:r>
            <a:r>
              <a:rPr lang="en-US" sz="2800" dirty="0">
                <a:solidFill>
                  <a:prstClr val="black"/>
                </a:solidFill>
                <a:latin typeface="NikoshBAN" pitchFamily="2" charset="0"/>
                <a:cs typeface="NikoshBAN" pitchFamily="2" charset="0"/>
              </a:rPr>
              <a:t> – ১২০৭</a:t>
            </a:r>
            <a:endParaRPr lang="en-US" sz="2800" dirty="0">
              <a:solidFill>
                <a:prstClr val="black"/>
              </a:solidFill>
            </a:endParaRPr>
          </a:p>
        </p:txBody>
      </p:sp>
      <p:sp>
        <p:nvSpPr>
          <p:cNvPr id="8" name="TextBox 7"/>
          <p:cNvSpPr txBox="1"/>
          <p:nvPr/>
        </p:nvSpPr>
        <p:spPr>
          <a:xfrm rot="21438531">
            <a:off x="5105400" y="2592310"/>
            <a:ext cx="3352800" cy="1815882"/>
          </a:xfrm>
          <a:prstGeom prst="rect">
            <a:avLst/>
          </a:prstGeom>
          <a:noFill/>
        </p:spPr>
        <p:txBody>
          <a:bodyPr wrap="square" rtlCol="0">
            <a:prstTxWarp prst="textWave1">
              <a:avLst/>
            </a:prstTxWarp>
            <a:spAutoFit/>
          </a:bodyPr>
          <a:lstStyle/>
          <a:p>
            <a:r>
              <a:rPr lang="en-US" sz="2800" dirty="0">
                <a:solidFill>
                  <a:prstClr val="black"/>
                </a:solidFill>
                <a:latin typeface="NikoshBAN" pitchFamily="2" charset="0"/>
                <a:cs typeface="NikoshBAN" pitchFamily="2" charset="0"/>
              </a:rPr>
              <a:t> </a:t>
            </a:r>
            <a:r>
              <a:rPr lang="bn-BD" sz="2800" dirty="0">
                <a:solidFill>
                  <a:prstClr val="black"/>
                </a:solidFill>
                <a:latin typeface="NikoshBAN" pitchFamily="2" charset="0"/>
                <a:cs typeface="NikoshBAN" pitchFamily="2" charset="0"/>
              </a:rPr>
              <a:t>    পদার্থ</a:t>
            </a:r>
            <a:r>
              <a:rPr lang="en-US" sz="2800" dirty="0" err="1">
                <a:solidFill>
                  <a:prstClr val="black"/>
                </a:solidFill>
                <a:latin typeface="NikoshBAN" pitchFamily="2" charset="0"/>
                <a:cs typeface="NikoshBAN" pitchFamily="2" charset="0"/>
              </a:rPr>
              <a:t>বিজ্ঞান</a:t>
            </a:r>
            <a:r>
              <a:rPr lang="en-US" sz="2800" dirty="0">
                <a:solidFill>
                  <a:prstClr val="black"/>
                </a:solidFill>
                <a:latin typeface="NikoshBAN" pitchFamily="2" charset="0"/>
                <a:cs typeface="NikoshBAN" pitchFamily="2" charset="0"/>
              </a:rPr>
              <a:t> </a:t>
            </a:r>
            <a:endParaRPr lang="bn-BD" sz="2800" dirty="0">
              <a:solidFill>
                <a:prstClr val="black"/>
              </a:solidFill>
              <a:latin typeface="NikoshBAN" pitchFamily="2" charset="0"/>
              <a:cs typeface="NikoshBAN" pitchFamily="2" charset="0"/>
            </a:endParaRPr>
          </a:p>
          <a:p>
            <a:r>
              <a:rPr lang="bn-BD" sz="2800" dirty="0">
                <a:solidFill>
                  <a:prstClr val="black"/>
                </a:solidFill>
                <a:latin typeface="NikoshBAN" pitchFamily="2" charset="0"/>
                <a:cs typeface="NikoshBAN" pitchFamily="2" charset="0"/>
              </a:rPr>
              <a:t>      দশম</a:t>
            </a:r>
            <a:r>
              <a:rPr lang="en-US" sz="2800" dirty="0">
                <a:solidFill>
                  <a:prstClr val="black"/>
                </a:solidFill>
                <a:latin typeface="NikoshBAN" pitchFamily="2" charset="0"/>
                <a:cs typeface="NikoshBAN" pitchFamily="2" charset="0"/>
              </a:rPr>
              <a:t> </a:t>
            </a:r>
            <a:r>
              <a:rPr lang="en-US" sz="2800" dirty="0" err="1">
                <a:solidFill>
                  <a:prstClr val="black"/>
                </a:solidFill>
                <a:latin typeface="NikoshBAN" pitchFamily="2" charset="0"/>
                <a:cs typeface="NikoshBAN" pitchFamily="2" charset="0"/>
              </a:rPr>
              <a:t>শ্রেণি</a:t>
            </a:r>
            <a:r>
              <a:rPr lang="en-US" sz="2800" dirty="0">
                <a:solidFill>
                  <a:prstClr val="black"/>
                </a:solidFill>
                <a:latin typeface="NikoshBAN" pitchFamily="2" charset="0"/>
                <a:cs typeface="NikoshBAN" pitchFamily="2" charset="0"/>
              </a:rPr>
              <a:t>                  </a:t>
            </a:r>
            <a:endParaRPr lang="bn-BD" sz="2800" dirty="0">
              <a:solidFill>
                <a:prstClr val="black"/>
              </a:solidFill>
              <a:latin typeface="NikoshBAN" pitchFamily="2" charset="0"/>
              <a:cs typeface="NikoshBAN" pitchFamily="2" charset="0"/>
            </a:endParaRPr>
          </a:p>
          <a:p>
            <a:r>
              <a:rPr lang="en-US" sz="2800" dirty="0">
                <a:solidFill>
                  <a:prstClr val="black"/>
                </a:solidFill>
                <a:latin typeface="NikoshBAN" pitchFamily="2" charset="0"/>
                <a:cs typeface="NikoshBAN" pitchFamily="2" charset="0"/>
              </a:rPr>
              <a:t> </a:t>
            </a:r>
            <a:r>
              <a:rPr lang="bn-BD" sz="2800" dirty="0">
                <a:solidFill>
                  <a:prstClr val="black"/>
                </a:solidFill>
                <a:latin typeface="NikoshBAN" pitchFamily="2" charset="0"/>
                <a:cs typeface="NikoshBAN" pitchFamily="2" charset="0"/>
              </a:rPr>
              <a:t>     </a:t>
            </a:r>
            <a:r>
              <a:rPr lang="bn-BD" sz="2800" dirty="0" smtClean="0">
                <a:solidFill>
                  <a:prstClr val="black"/>
                </a:solidFill>
                <a:latin typeface="NikoshBAN" pitchFamily="2" charset="0"/>
                <a:cs typeface="NikoshBAN" pitchFamily="2" charset="0"/>
              </a:rPr>
              <a:t>একাদশ </a:t>
            </a:r>
            <a:r>
              <a:rPr lang="en-US" sz="2800" dirty="0" err="1">
                <a:solidFill>
                  <a:prstClr val="black"/>
                </a:solidFill>
                <a:latin typeface="NikoshBAN" pitchFamily="2" charset="0"/>
                <a:cs typeface="NikoshBAN" pitchFamily="2" charset="0"/>
              </a:rPr>
              <a:t>অধ্যায়</a:t>
            </a:r>
            <a:r>
              <a:rPr lang="en-US" sz="2800" dirty="0">
                <a:solidFill>
                  <a:prstClr val="black"/>
                </a:solidFill>
                <a:latin typeface="NikoshBAN" pitchFamily="2" charset="0"/>
                <a:cs typeface="NikoshBAN" pitchFamily="2" charset="0"/>
              </a:rPr>
              <a:t> </a:t>
            </a:r>
            <a:endParaRPr lang="bn-BD" sz="2800" dirty="0">
              <a:solidFill>
                <a:prstClr val="black"/>
              </a:solidFill>
              <a:latin typeface="NikoshBAN" pitchFamily="2" charset="0"/>
              <a:cs typeface="NikoshBAN" pitchFamily="2" charset="0"/>
            </a:endParaRPr>
          </a:p>
          <a:p>
            <a:r>
              <a:rPr lang="bn-BD" sz="2800" dirty="0">
                <a:solidFill>
                  <a:prstClr val="black"/>
                </a:solidFill>
                <a:latin typeface="NikoshBAN" pitchFamily="2" charset="0"/>
                <a:cs typeface="NikoshBAN" pitchFamily="2" charset="0"/>
              </a:rPr>
              <a:t>    </a:t>
            </a:r>
            <a:r>
              <a:rPr lang="bn-BD" sz="2800" dirty="0" smtClean="0">
                <a:solidFill>
                  <a:prstClr val="black"/>
                </a:solidFill>
                <a:latin typeface="NikoshBAN" pitchFamily="2" charset="0"/>
                <a:cs typeface="NikoshBAN" pitchFamily="2" charset="0"/>
              </a:rPr>
              <a:t>   চল তড়িৎ</a:t>
            </a:r>
            <a:endParaRPr lang="en-US" sz="2800" dirty="0">
              <a:solidFill>
                <a:prstClr val="black"/>
              </a:solidFill>
              <a:latin typeface="NikoshBAN" pitchFamily="2" charset="0"/>
              <a:cs typeface="NikoshBAN" pitchFamily="2" charset="0"/>
            </a:endParaRPr>
          </a:p>
        </p:txBody>
      </p:sp>
      <p:sp>
        <p:nvSpPr>
          <p:cNvPr id="9" name="Frame 8"/>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nvGrpSpPr>
          <p:cNvPr id="2" name="Group 12"/>
          <p:cNvGrpSpPr/>
          <p:nvPr/>
        </p:nvGrpSpPr>
        <p:grpSpPr>
          <a:xfrm>
            <a:off x="6705600" y="1219200"/>
            <a:ext cx="1428750" cy="1447800"/>
            <a:chOff x="6705600" y="1219200"/>
            <a:chExt cx="1428750" cy="1447800"/>
          </a:xfrm>
          <a:scene3d>
            <a:camera prst="perspectiveContrastingRightFacing"/>
            <a:lightRig rig="threePt" dir="t"/>
          </a:scene3d>
        </p:grpSpPr>
        <p:pic>
          <p:nvPicPr>
            <p:cNvPr id="11" name="Picture 10" descr="figure1.gif"/>
            <p:cNvPicPr>
              <a:picLocks noChangeAspect="1"/>
            </p:cNvPicPr>
            <p:nvPr/>
          </p:nvPicPr>
          <p:blipFill>
            <a:blip r:embed="rId3" cstate="print"/>
            <a:stretch>
              <a:fillRect/>
            </a:stretch>
          </p:blipFill>
          <p:spPr>
            <a:xfrm>
              <a:off x="6705600" y="1219200"/>
              <a:ext cx="1428750" cy="1447800"/>
            </a:xfrm>
            <a:prstGeom prst="rect">
              <a:avLst/>
            </a:prstGeom>
          </p:spPr>
        </p:pic>
        <p:pic>
          <p:nvPicPr>
            <p:cNvPr id="12" name="Picture 11" descr="Qubit copy.png"/>
            <p:cNvPicPr>
              <a:picLocks noChangeAspect="1"/>
            </p:cNvPicPr>
            <p:nvPr/>
          </p:nvPicPr>
          <p:blipFill>
            <a:blip r:embed="rId4" cstate="print"/>
            <a:stretch>
              <a:fillRect/>
            </a:stretch>
          </p:blipFill>
          <p:spPr>
            <a:xfrm>
              <a:off x="7178566" y="1752600"/>
              <a:ext cx="507304" cy="380478"/>
            </a:xfrm>
            <a:prstGeom prst="rect">
              <a:avLst/>
            </a:prstGeom>
          </p:spPr>
        </p:pic>
      </p:grpSp>
      <p:pic>
        <p:nvPicPr>
          <p:cNvPr id="14" name="Picture 13" descr="Khairul_9.jpg"/>
          <p:cNvPicPr>
            <a:picLocks noChangeAspect="1"/>
          </p:cNvPicPr>
          <p:nvPr/>
        </p:nvPicPr>
        <p:blipFill>
          <a:blip r:embed="rId5" cstate="print"/>
          <a:stretch>
            <a:fillRect/>
          </a:stretch>
        </p:blipFill>
        <p:spPr>
          <a:xfrm>
            <a:off x="1828800" y="1143000"/>
            <a:ext cx="1240221" cy="1311533"/>
          </a:xfrm>
          <a:prstGeom prst="rect">
            <a:avLst/>
          </a:prstGeom>
          <a:effectLst>
            <a:softEdge rad="63500"/>
          </a:effectLst>
          <a:scene3d>
            <a:camera prst="isometricOffAxis1Right"/>
            <a:lightRig rig="threePt" dir="t"/>
          </a:scene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gradFill>
        <a:effectLst/>
      </p:bgPr>
    </p:bg>
    <p:spTree>
      <p:nvGrpSpPr>
        <p:cNvPr id="1" name=""/>
        <p:cNvGrpSpPr/>
        <p:nvPr/>
      </p:nvGrpSpPr>
      <p:grpSpPr>
        <a:xfrm>
          <a:off x="0" y="0"/>
          <a:ext cx="0" cy="0"/>
          <a:chOff x="0" y="0"/>
          <a:chExt cx="0" cy="0"/>
        </a:xfrm>
      </p:grpSpPr>
      <p:sp>
        <p:nvSpPr>
          <p:cNvPr id="3" name="Frame 2"/>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4" name="Electricity Hazards[1]">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727200" y="1295400"/>
            <a:ext cx="5689600" cy="4267200"/>
          </a:xfrm>
          <a:prstGeom prst="rect">
            <a:avLst/>
          </a:prstGeom>
        </p:spPr>
      </p:pic>
    </p:spTree>
    <p:extLst>
      <p:ext uri="{BB962C8B-B14F-4D97-AF65-F5344CB8AC3E}">
        <p14:creationId xmlns:p14="http://schemas.microsoft.com/office/powerpoint/2010/main" xmlns="" val="28437821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effectLst/>
      </p:bgPr>
    </p:bg>
    <p:spTree>
      <p:nvGrpSpPr>
        <p:cNvPr id="1" name=""/>
        <p:cNvGrpSpPr/>
        <p:nvPr/>
      </p:nvGrpSpPr>
      <p:grpSpPr>
        <a:xfrm>
          <a:off x="0" y="0"/>
          <a:ext cx="0" cy="0"/>
          <a:chOff x="0" y="0"/>
          <a:chExt cx="0" cy="0"/>
        </a:xfrm>
      </p:grpSpPr>
      <p:pic>
        <p:nvPicPr>
          <p:cNvPr id="8" name="Picture 7" descr="Picture1.wmf"/>
          <p:cNvPicPr>
            <a:picLocks noChangeAspect="1"/>
          </p:cNvPicPr>
          <p:nvPr/>
        </p:nvPicPr>
        <p:blipFill>
          <a:blip r:embed="rId3" cstate="print"/>
          <a:stretch>
            <a:fillRect/>
          </a:stretch>
        </p:blipFill>
        <p:spPr>
          <a:xfrm>
            <a:off x="2133600" y="1066800"/>
            <a:ext cx="4740275" cy="4805363"/>
          </a:xfrm>
          <a:prstGeom prst="rect">
            <a:avLst/>
          </a:prstGeom>
        </p:spPr>
      </p:pic>
      <p:sp>
        <p:nvSpPr>
          <p:cNvPr id="10" name="Frame 9"/>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9" name="TextBox 8"/>
          <p:cNvSpPr txBox="1"/>
          <p:nvPr/>
        </p:nvSpPr>
        <p:spPr>
          <a:xfrm>
            <a:off x="1896615" y="2595563"/>
            <a:ext cx="5266185" cy="64633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bn-BD" sz="3600" dirty="0" smtClean="0">
                <a:latin typeface="NikoshBAN" pitchFamily="2" charset="0"/>
                <a:cs typeface="NikoshBAN" pitchFamily="2" charset="0"/>
              </a:rPr>
              <a:t>তড়িতের নিরাপদ ও কার্যকর ব্যবহার</a:t>
            </a:r>
            <a:endParaRPr lang="en-US" sz="3600" dirty="0">
              <a:latin typeface="NikoshBAN" pitchFamily="2" charset="0"/>
              <a:cs typeface="NikoshBAN" pitchFamily="2"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 name="Frame 4"/>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 name="TextBox 2"/>
          <p:cNvSpPr txBox="1"/>
          <p:nvPr/>
        </p:nvSpPr>
        <p:spPr>
          <a:xfrm>
            <a:off x="533400" y="1487269"/>
            <a:ext cx="3948517" cy="646331"/>
          </a:xfrm>
          <a:prstGeom prst="rect">
            <a:avLst/>
          </a:prstGeom>
          <a:solidFill>
            <a:schemeClr val="accent5">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3600" dirty="0" smtClean="0">
                <a:solidFill>
                  <a:schemeClr val="tx1"/>
                </a:solidFill>
                <a:latin typeface="NikoshBAN" pitchFamily="2" charset="0"/>
                <a:cs typeface="NikoshBAN" pitchFamily="2" charset="0"/>
              </a:rPr>
              <a:t>এ </a:t>
            </a:r>
            <a:r>
              <a:rPr lang="en-US" sz="3600" dirty="0" err="1" smtClean="0">
                <a:solidFill>
                  <a:schemeClr val="tx1"/>
                </a:solidFill>
                <a:latin typeface="NikoshBAN" pitchFamily="2" charset="0"/>
                <a:cs typeface="NikoshBAN" pitchFamily="2" charset="0"/>
              </a:rPr>
              <a:t>পাঠ</a:t>
            </a:r>
            <a:r>
              <a:rPr lang="en-US" sz="3600" dirty="0" smtClean="0">
                <a:solidFill>
                  <a:schemeClr val="tx1"/>
                </a:solidFill>
                <a:latin typeface="NikoshBAN" pitchFamily="2" charset="0"/>
                <a:cs typeface="NikoshBAN" pitchFamily="2" charset="0"/>
              </a:rPr>
              <a:t> </a:t>
            </a:r>
            <a:r>
              <a:rPr lang="en-US" sz="3600" dirty="0" err="1" smtClean="0">
                <a:solidFill>
                  <a:schemeClr val="tx1"/>
                </a:solidFill>
                <a:latin typeface="NikoshBAN" pitchFamily="2" charset="0"/>
                <a:cs typeface="NikoshBAN" pitchFamily="2" charset="0"/>
              </a:rPr>
              <a:t>শেষে</a:t>
            </a:r>
            <a:r>
              <a:rPr lang="en-US" sz="3600" dirty="0" smtClean="0">
                <a:solidFill>
                  <a:schemeClr val="tx1"/>
                </a:solidFill>
                <a:latin typeface="NikoshBAN" pitchFamily="2" charset="0"/>
                <a:cs typeface="NikoshBAN" pitchFamily="2" charset="0"/>
              </a:rPr>
              <a:t> </a:t>
            </a:r>
            <a:r>
              <a:rPr lang="en-US" sz="3600" dirty="0" err="1" smtClean="0">
                <a:solidFill>
                  <a:schemeClr val="tx1"/>
                </a:solidFill>
                <a:latin typeface="NikoshBAN" pitchFamily="2" charset="0"/>
                <a:cs typeface="NikoshBAN" pitchFamily="2" charset="0"/>
              </a:rPr>
              <a:t>শিক্ষার্থীরা</a:t>
            </a:r>
            <a:r>
              <a:rPr lang="en-US" sz="3600" dirty="0" smtClean="0">
                <a:solidFill>
                  <a:schemeClr val="tx1"/>
                </a:solidFill>
                <a:latin typeface="NikoshBAN" pitchFamily="2" charset="0"/>
                <a:cs typeface="NikoshBAN" pitchFamily="2" charset="0"/>
              </a:rPr>
              <a:t>…</a:t>
            </a:r>
            <a:endParaRPr lang="en-US" sz="3600" dirty="0">
              <a:solidFill>
                <a:schemeClr val="tx1"/>
              </a:solidFill>
              <a:latin typeface="NikoshBAN" pitchFamily="2" charset="0"/>
              <a:cs typeface="NikoshBAN" pitchFamily="2" charset="0"/>
            </a:endParaRPr>
          </a:p>
        </p:txBody>
      </p:sp>
      <p:sp>
        <p:nvSpPr>
          <p:cNvPr id="4" name="TextBox 3"/>
          <p:cNvSpPr txBox="1"/>
          <p:nvPr/>
        </p:nvSpPr>
        <p:spPr>
          <a:xfrm>
            <a:off x="533400" y="5054025"/>
            <a:ext cx="8295861" cy="584775"/>
          </a:xfrm>
          <a:prstGeom prst="rect">
            <a:avLst/>
          </a:prstGeom>
          <a:solidFill>
            <a:schemeClr val="accent5">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bn-BD" sz="3200" dirty="0" smtClean="0">
                <a:solidFill>
                  <a:schemeClr val="tx1"/>
                </a:solidFill>
                <a:latin typeface="NikoshBAN" pitchFamily="2" charset="0"/>
                <a:cs typeface="NikoshBAN" pitchFamily="2" charset="0"/>
                <a:sym typeface="Webdings"/>
              </a:rPr>
              <a:t>তড়িতের নিরাপদ ও কার্যকর ব্যবহারে সচেতনা সৃষ্টি </a:t>
            </a:r>
            <a:r>
              <a:rPr lang="en-US" sz="3200" dirty="0" err="1" smtClean="0">
                <a:solidFill>
                  <a:schemeClr val="tx1"/>
                </a:solidFill>
                <a:latin typeface="NikoshBAN" pitchFamily="2" charset="0"/>
                <a:cs typeface="NikoshBAN" pitchFamily="2" charset="0"/>
                <a:sym typeface="Webdings"/>
              </a:rPr>
              <a:t>করতে</a:t>
            </a:r>
            <a:r>
              <a:rPr lang="en-US" sz="3200" dirty="0" smtClean="0">
                <a:solidFill>
                  <a:schemeClr val="tx1"/>
                </a:solidFill>
                <a:latin typeface="NikoshBAN" pitchFamily="2" charset="0"/>
                <a:cs typeface="NikoshBAN" pitchFamily="2" charset="0"/>
                <a:sym typeface="Webdings"/>
              </a:rPr>
              <a:t> </a:t>
            </a:r>
            <a:r>
              <a:rPr lang="en-US" sz="3200" dirty="0" err="1" smtClean="0">
                <a:solidFill>
                  <a:schemeClr val="tx1"/>
                </a:solidFill>
                <a:latin typeface="NikoshBAN" pitchFamily="2" charset="0"/>
                <a:cs typeface="NikoshBAN" pitchFamily="2" charset="0"/>
                <a:sym typeface="Webdings"/>
              </a:rPr>
              <a:t>পারবে</a:t>
            </a:r>
            <a:endParaRPr lang="en-US" sz="3200" dirty="0">
              <a:solidFill>
                <a:schemeClr val="tx1"/>
              </a:solidFill>
              <a:latin typeface="NikoshBAN" pitchFamily="2" charset="0"/>
              <a:cs typeface="NikoshBAN" pitchFamily="2" charset="0"/>
            </a:endParaRPr>
          </a:p>
        </p:txBody>
      </p:sp>
      <p:sp>
        <p:nvSpPr>
          <p:cNvPr id="6" name="TextBox 5"/>
          <p:cNvSpPr txBox="1"/>
          <p:nvPr/>
        </p:nvSpPr>
        <p:spPr>
          <a:xfrm>
            <a:off x="533400" y="3301425"/>
            <a:ext cx="7215437" cy="584775"/>
          </a:xfrm>
          <a:prstGeom prst="rect">
            <a:avLst/>
          </a:prstGeom>
          <a:solidFill>
            <a:schemeClr val="accent5">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bn-BD" sz="3200" dirty="0" smtClean="0">
                <a:solidFill>
                  <a:schemeClr val="tx1"/>
                </a:solidFill>
                <a:latin typeface="NikoshBAN" pitchFamily="2" charset="0"/>
                <a:cs typeface="NikoshBAN" pitchFamily="2" charset="0"/>
                <a:sym typeface="Webdings"/>
              </a:rPr>
              <a:t>তড়িতের নিরাপদ ও কার্যকর ব্যবহার বর্ণনা </a:t>
            </a:r>
            <a:r>
              <a:rPr lang="en-US" sz="3200" dirty="0" err="1" smtClean="0">
                <a:solidFill>
                  <a:schemeClr val="tx1"/>
                </a:solidFill>
                <a:latin typeface="NikoshBAN" pitchFamily="2" charset="0"/>
                <a:cs typeface="NikoshBAN" pitchFamily="2" charset="0"/>
                <a:sym typeface="Webdings"/>
              </a:rPr>
              <a:t>করতে</a:t>
            </a:r>
            <a:r>
              <a:rPr lang="en-US" sz="3200" dirty="0" smtClean="0">
                <a:solidFill>
                  <a:schemeClr val="tx1"/>
                </a:solidFill>
                <a:latin typeface="NikoshBAN" pitchFamily="2" charset="0"/>
                <a:cs typeface="NikoshBAN" pitchFamily="2" charset="0"/>
                <a:sym typeface="Webdings"/>
              </a:rPr>
              <a:t> </a:t>
            </a:r>
            <a:r>
              <a:rPr lang="en-US" sz="3200" dirty="0" err="1" smtClean="0">
                <a:solidFill>
                  <a:schemeClr val="tx1"/>
                </a:solidFill>
                <a:latin typeface="NikoshBAN" pitchFamily="2" charset="0"/>
                <a:cs typeface="NikoshBAN" pitchFamily="2" charset="0"/>
                <a:sym typeface="Webdings"/>
              </a:rPr>
              <a:t>পারবে</a:t>
            </a:r>
            <a:endParaRPr lang="en-US" sz="3200" dirty="0">
              <a:solidFill>
                <a:schemeClr val="tx1"/>
              </a:solidFill>
              <a:latin typeface="NikoshBAN" pitchFamily="2" charset="0"/>
              <a:cs typeface="NikoshBAN" pitchFamily="2" charset="0"/>
            </a:endParaRPr>
          </a:p>
        </p:txBody>
      </p:sp>
      <p:sp>
        <p:nvSpPr>
          <p:cNvPr id="7" name="TextBox 6"/>
          <p:cNvSpPr txBox="1"/>
          <p:nvPr/>
        </p:nvSpPr>
        <p:spPr>
          <a:xfrm>
            <a:off x="533400" y="4177725"/>
            <a:ext cx="7040710" cy="584775"/>
          </a:xfrm>
          <a:prstGeom prst="rect">
            <a:avLst/>
          </a:prstGeom>
          <a:solidFill>
            <a:schemeClr val="accent5">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bn-BD" sz="3200" dirty="0" smtClean="0">
                <a:solidFill>
                  <a:schemeClr val="tx1"/>
                </a:solidFill>
                <a:latin typeface="NikoshBAN" pitchFamily="2" charset="0"/>
                <a:cs typeface="NikoshBAN" pitchFamily="2" charset="0"/>
                <a:sym typeface="Webdings"/>
              </a:rPr>
              <a:t>বাসা বাড়িতে তড়িৎ বর্তনীর নকশা প্রনয়ন </a:t>
            </a:r>
            <a:r>
              <a:rPr lang="en-US" sz="3200" dirty="0" err="1" smtClean="0">
                <a:solidFill>
                  <a:schemeClr val="tx1"/>
                </a:solidFill>
                <a:latin typeface="NikoshBAN" pitchFamily="2" charset="0"/>
                <a:cs typeface="NikoshBAN" pitchFamily="2" charset="0"/>
                <a:sym typeface="Webdings"/>
              </a:rPr>
              <a:t>করতে</a:t>
            </a:r>
            <a:r>
              <a:rPr lang="en-US" sz="3200" dirty="0" smtClean="0">
                <a:solidFill>
                  <a:schemeClr val="tx1"/>
                </a:solidFill>
                <a:latin typeface="NikoshBAN" pitchFamily="2" charset="0"/>
                <a:cs typeface="NikoshBAN" pitchFamily="2" charset="0"/>
                <a:sym typeface="Webdings"/>
              </a:rPr>
              <a:t> </a:t>
            </a:r>
            <a:r>
              <a:rPr lang="en-US" sz="3200" dirty="0" err="1" smtClean="0">
                <a:solidFill>
                  <a:schemeClr val="tx1"/>
                </a:solidFill>
                <a:latin typeface="NikoshBAN" pitchFamily="2" charset="0"/>
                <a:cs typeface="NikoshBAN" pitchFamily="2" charset="0"/>
                <a:sym typeface="Webdings"/>
              </a:rPr>
              <a:t>পারবে</a:t>
            </a:r>
            <a:endParaRPr lang="en-US" sz="3200" dirty="0">
              <a:solidFill>
                <a:schemeClr val="tx1"/>
              </a:solidFill>
              <a:latin typeface="NikoshBAN" pitchFamily="2" charset="0"/>
              <a:cs typeface="NikoshBAN" pitchFamily="2" charset="0"/>
            </a:endParaRPr>
          </a:p>
        </p:txBody>
      </p:sp>
      <p:sp>
        <p:nvSpPr>
          <p:cNvPr id="8" name="TextBox 7"/>
          <p:cNvSpPr txBox="1"/>
          <p:nvPr/>
        </p:nvSpPr>
        <p:spPr>
          <a:xfrm>
            <a:off x="533400" y="2514600"/>
            <a:ext cx="5396029" cy="584775"/>
          </a:xfrm>
          <a:prstGeom prst="rect">
            <a:avLst/>
          </a:prstGeom>
          <a:solidFill>
            <a:schemeClr val="accent5">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bn-BD" sz="3200" dirty="0" smtClean="0">
                <a:solidFill>
                  <a:schemeClr val="tx1"/>
                </a:solidFill>
                <a:latin typeface="NikoshBAN" pitchFamily="2" charset="0"/>
                <a:cs typeface="NikoshBAN" pitchFamily="2" charset="0"/>
                <a:sym typeface="Webdings"/>
              </a:rPr>
              <a:t>তড়িৎ দূর্ঘটনার কারণ </a:t>
            </a:r>
            <a:r>
              <a:rPr lang="bn-BD" sz="3200" dirty="0" smtClean="0">
                <a:solidFill>
                  <a:schemeClr val="tx1"/>
                </a:solidFill>
                <a:latin typeface="NikoshBAN" pitchFamily="2" charset="0"/>
                <a:cs typeface="NikoshBAN" pitchFamily="2" charset="0"/>
                <a:sym typeface="Webdings"/>
              </a:rPr>
              <a:t>উল্লেখ </a:t>
            </a:r>
            <a:r>
              <a:rPr lang="en-US" sz="3200" dirty="0" err="1" smtClean="0">
                <a:solidFill>
                  <a:schemeClr val="tx1"/>
                </a:solidFill>
                <a:latin typeface="NikoshBAN" pitchFamily="2" charset="0"/>
                <a:cs typeface="NikoshBAN" pitchFamily="2" charset="0"/>
                <a:sym typeface="Webdings"/>
              </a:rPr>
              <a:t>করতে</a:t>
            </a:r>
            <a:r>
              <a:rPr lang="bn-BD" sz="3200" dirty="0" smtClean="0">
                <a:solidFill>
                  <a:schemeClr val="tx1"/>
                </a:solidFill>
                <a:latin typeface="NikoshBAN" pitchFamily="2" charset="0"/>
                <a:cs typeface="NikoshBAN" pitchFamily="2" charset="0"/>
                <a:sym typeface="Webdings"/>
              </a:rPr>
              <a:t> </a:t>
            </a:r>
            <a:r>
              <a:rPr lang="en-US" sz="3200" dirty="0" err="1" smtClean="0">
                <a:solidFill>
                  <a:schemeClr val="tx1"/>
                </a:solidFill>
                <a:latin typeface="NikoshBAN" pitchFamily="2" charset="0"/>
                <a:cs typeface="NikoshBAN" pitchFamily="2" charset="0"/>
                <a:sym typeface="Webdings"/>
              </a:rPr>
              <a:t>পারবে</a:t>
            </a:r>
            <a:endParaRPr lang="en-US" sz="3200" dirty="0">
              <a:solidFill>
                <a:schemeClr val="tx1"/>
              </a:solidFill>
              <a:latin typeface="NikoshBAN" pitchFamily="2" charset="0"/>
              <a:cs typeface="NikoshBAN" pitchFamily="2" charset="0"/>
            </a:endParaRPr>
          </a:p>
        </p:txBody>
      </p:sp>
      <p:sp>
        <p:nvSpPr>
          <p:cNvPr id="9" name="TextBox 8"/>
          <p:cNvSpPr txBox="1"/>
          <p:nvPr/>
        </p:nvSpPr>
        <p:spPr>
          <a:xfrm>
            <a:off x="3810000" y="533400"/>
            <a:ext cx="1478290" cy="646331"/>
          </a:xfrm>
          <a:prstGeom prst="rect">
            <a:avLst/>
          </a:prstGeom>
          <a:solidFill>
            <a:schemeClr val="tx2">
              <a:lumMod val="40000"/>
              <a:lumOff val="60000"/>
            </a:schemeClr>
          </a:solidFill>
        </p:spPr>
        <p:txBody>
          <a:bodyPr wrap="none" rtlCol="0">
            <a:spAutoFit/>
          </a:bodyPr>
          <a:lstStyle/>
          <a:p>
            <a:r>
              <a:rPr lang="bn-BD" sz="3600" dirty="0" smtClean="0">
                <a:latin typeface="NikoshBAN" pitchFamily="2" charset="0"/>
                <a:cs typeface="NikoshBAN" pitchFamily="2" charset="0"/>
              </a:rPr>
              <a:t>শিখনফল</a:t>
            </a:r>
            <a:endParaRPr lang="en-US" sz="3600" dirty="0">
              <a:latin typeface="NikoshBAN" pitchFamily="2" charset="0"/>
              <a:cs typeface="NikoshBAN" pitchFamily="2"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 name="Picture 3" descr="Wire.png"/>
          <p:cNvPicPr>
            <a:picLocks noChangeAspect="1"/>
          </p:cNvPicPr>
          <p:nvPr/>
        </p:nvPicPr>
        <p:blipFill>
          <a:blip r:embed="rId3" cstate="print"/>
          <a:stretch>
            <a:fillRect/>
          </a:stretch>
        </p:blipFill>
        <p:spPr>
          <a:xfrm>
            <a:off x="0" y="2895600"/>
            <a:ext cx="4191000" cy="351138"/>
          </a:xfrm>
          <a:prstGeom prst="rect">
            <a:avLst/>
          </a:prstGeom>
        </p:spPr>
      </p:pic>
      <p:pic>
        <p:nvPicPr>
          <p:cNvPr id="6" name="Picture 5" descr="Wire.png"/>
          <p:cNvPicPr>
            <a:picLocks noChangeAspect="1"/>
          </p:cNvPicPr>
          <p:nvPr/>
        </p:nvPicPr>
        <p:blipFill>
          <a:blip r:embed="rId3" cstate="print"/>
          <a:stretch>
            <a:fillRect/>
          </a:stretch>
        </p:blipFill>
        <p:spPr>
          <a:xfrm>
            <a:off x="0" y="3352800"/>
            <a:ext cx="4191000" cy="351138"/>
          </a:xfrm>
          <a:prstGeom prst="rect">
            <a:avLst/>
          </a:prstGeom>
        </p:spPr>
      </p:pic>
      <p:pic>
        <p:nvPicPr>
          <p:cNvPr id="7" name="Picture 6" descr="Wire.png"/>
          <p:cNvPicPr>
            <a:picLocks noChangeAspect="1"/>
          </p:cNvPicPr>
          <p:nvPr/>
        </p:nvPicPr>
        <p:blipFill>
          <a:blip r:embed="rId3" cstate="print"/>
          <a:stretch>
            <a:fillRect/>
          </a:stretch>
        </p:blipFill>
        <p:spPr>
          <a:xfrm>
            <a:off x="0" y="2438400"/>
            <a:ext cx="4191000" cy="351138"/>
          </a:xfrm>
          <a:prstGeom prst="rect">
            <a:avLst/>
          </a:prstGeom>
        </p:spPr>
      </p:pic>
      <p:pic>
        <p:nvPicPr>
          <p:cNvPr id="10" name="Picture 9" descr="Wire-Ins-2.png"/>
          <p:cNvPicPr>
            <a:picLocks noChangeAspect="1"/>
          </p:cNvPicPr>
          <p:nvPr/>
        </p:nvPicPr>
        <p:blipFill>
          <a:blip r:embed="rId4" cstate="print"/>
          <a:stretch>
            <a:fillRect/>
          </a:stretch>
        </p:blipFill>
        <p:spPr>
          <a:xfrm>
            <a:off x="0" y="3174812"/>
            <a:ext cx="4191000" cy="731316"/>
          </a:xfrm>
          <a:prstGeom prst="rect">
            <a:avLst/>
          </a:prstGeom>
        </p:spPr>
      </p:pic>
      <p:pic>
        <p:nvPicPr>
          <p:cNvPr id="9" name="Picture 8" descr="Wire-Ins-1.png"/>
          <p:cNvPicPr>
            <a:picLocks noChangeAspect="1"/>
          </p:cNvPicPr>
          <p:nvPr/>
        </p:nvPicPr>
        <p:blipFill>
          <a:blip r:embed="rId5" cstate="print"/>
          <a:stretch>
            <a:fillRect/>
          </a:stretch>
        </p:blipFill>
        <p:spPr>
          <a:xfrm>
            <a:off x="0" y="2804886"/>
            <a:ext cx="4191000" cy="534423"/>
          </a:xfrm>
          <a:prstGeom prst="rect">
            <a:avLst/>
          </a:prstGeom>
        </p:spPr>
      </p:pic>
      <p:pic>
        <p:nvPicPr>
          <p:cNvPr id="8" name="Picture 7" descr="Wire-Ins.png"/>
          <p:cNvPicPr>
            <a:picLocks noChangeAspect="1"/>
          </p:cNvPicPr>
          <p:nvPr/>
        </p:nvPicPr>
        <p:blipFill>
          <a:blip r:embed="rId6" cstate="print"/>
          <a:stretch>
            <a:fillRect/>
          </a:stretch>
        </p:blipFill>
        <p:spPr>
          <a:xfrm>
            <a:off x="0" y="2299939"/>
            <a:ext cx="4185140" cy="728133"/>
          </a:xfrm>
          <a:prstGeom prst="rect">
            <a:avLst/>
          </a:prstGeom>
        </p:spPr>
      </p:pic>
      <p:pic>
        <p:nvPicPr>
          <p:cNvPr id="11" name="Picture 10" descr="Insulator.png"/>
          <p:cNvPicPr>
            <a:picLocks noChangeAspect="1"/>
          </p:cNvPicPr>
          <p:nvPr/>
        </p:nvPicPr>
        <p:blipFill>
          <a:blip r:embed="rId7" cstate="print"/>
          <a:stretch>
            <a:fillRect/>
          </a:stretch>
        </p:blipFill>
        <p:spPr>
          <a:xfrm>
            <a:off x="-304800" y="2203156"/>
            <a:ext cx="1981200" cy="2001912"/>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flipH="1">
            <a:off x="5814730" y="2133600"/>
            <a:ext cx="3329270" cy="2247256"/>
          </a:xfrm>
          <a:prstGeom prst="rect">
            <a:avLst/>
          </a:prstGeom>
        </p:spPr>
      </p:pic>
      <p:pic>
        <p:nvPicPr>
          <p:cNvPr id="14" name="Picture 13" descr="hand-1.png"/>
          <p:cNvPicPr>
            <a:picLocks noChangeAspect="1"/>
          </p:cNvPicPr>
          <p:nvPr/>
        </p:nvPicPr>
        <p:blipFill>
          <a:blip r:embed="rId9" cstate="print"/>
          <a:stretch>
            <a:fillRect/>
          </a:stretch>
        </p:blipFill>
        <p:spPr>
          <a:xfrm rot="5400000">
            <a:off x="2477916" y="722484"/>
            <a:ext cx="2508626" cy="1063658"/>
          </a:xfrm>
          <a:prstGeom prst="rect">
            <a:avLst/>
          </a:prstGeom>
        </p:spPr>
      </p:pic>
      <p:sp>
        <p:nvSpPr>
          <p:cNvPr id="13" name="Frame 12"/>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nvGrpSpPr>
          <p:cNvPr id="30" name="Group 29"/>
          <p:cNvGrpSpPr/>
          <p:nvPr/>
        </p:nvGrpSpPr>
        <p:grpSpPr>
          <a:xfrm>
            <a:off x="3200400" y="1941413"/>
            <a:ext cx="1124607" cy="1106587"/>
            <a:chOff x="5181600" y="4419600"/>
            <a:chExt cx="838200" cy="824769"/>
          </a:xfrm>
          <a:effectLst>
            <a:glow rad="228600">
              <a:schemeClr val="accent6">
                <a:satMod val="175000"/>
                <a:alpha val="40000"/>
              </a:schemeClr>
            </a:glow>
          </a:effectLst>
        </p:grpSpPr>
        <p:pic>
          <p:nvPicPr>
            <p:cNvPr id="25" name="Picture 24" descr="Arow.png"/>
            <p:cNvPicPr>
              <a:picLocks noChangeAspect="1"/>
            </p:cNvPicPr>
            <p:nvPr/>
          </p:nvPicPr>
          <p:blipFill>
            <a:blip r:embed="rId10" cstate="print"/>
            <a:stretch>
              <a:fillRect/>
            </a:stretch>
          </p:blipFill>
          <p:spPr>
            <a:xfrm>
              <a:off x="5497390" y="4730330"/>
              <a:ext cx="206620" cy="203309"/>
            </a:xfrm>
            <a:prstGeom prst="rect">
              <a:avLst/>
            </a:prstGeom>
          </p:spPr>
        </p:pic>
        <p:pic>
          <p:nvPicPr>
            <p:cNvPr id="26" name="Picture 25" descr="Arow.png"/>
            <p:cNvPicPr>
              <a:picLocks noChangeAspect="1"/>
            </p:cNvPicPr>
            <p:nvPr/>
          </p:nvPicPr>
          <p:blipFill>
            <a:blip r:embed="rId11" cstate="print"/>
            <a:stretch>
              <a:fillRect/>
            </a:stretch>
          </p:blipFill>
          <p:spPr>
            <a:xfrm>
              <a:off x="5424055" y="4658169"/>
              <a:ext cx="353291" cy="347630"/>
            </a:xfrm>
            <a:prstGeom prst="rect">
              <a:avLst/>
            </a:prstGeom>
          </p:spPr>
        </p:pic>
        <p:pic>
          <p:nvPicPr>
            <p:cNvPr id="27" name="Picture 26" descr="Arow.png"/>
            <p:cNvPicPr>
              <a:picLocks noChangeAspect="1"/>
            </p:cNvPicPr>
            <p:nvPr/>
          </p:nvPicPr>
          <p:blipFill>
            <a:blip r:embed="rId12" cstate="print"/>
            <a:stretch>
              <a:fillRect/>
            </a:stretch>
          </p:blipFill>
          <p:spPr>
            <a:xfrm>
              <a:off x="5295900" y="4532068"/>
              <a:ext cx="609600" cy="599832"/>
            </a:xfrm>
            <a:prstGeom prst="rect">
              <a:avLst/>
            </a:prstGeom>
          </p:spPr>
        </p:pic>
        <p:pic>
          <p:nvPicPr>
            <p:cNvPr id="28" name="Picture 27" descr="Arow.png"/>
            <p:cNvPicPr>
              <a:picLocks noChangeAspect="1"/>
            </p:cNvPicPr>
            <p:nvPr/>
          </p:nvPicPr>
          <p:blipFill>
            <a:blip r:embed="rId13" cstate="print"/>
            <a:stretch>
              <a:fillRect/>
            </a:stretch>
          </p:blipFill>
          <p:spPr>
            <a:xfrm>
              <a:off x="5181600" y="4419600"/>
              <a:ext cx="838200" cy="824769"/>
            </a:xfrm>
            <a:prstGeom prst="rect">
              <a:avLst/>
            </a:prstGeom>
          </p:spPr>
        </p:pic>
      </p:grpSp>
      <p:sp>
        <p:nvSpPr>
          <p:cNvPr id="17" name="TextBox 16"/>
          <p:cNvSpPr txBox="1"/>
          <p:nvPr/>
        </p:nvSpPr>
        <p:spPr>
          <a:xfrm>
            <a:off x="4038600" y="1295400"/>
            <a:ext cx="4852610" cy="523220"/>
          </a:xfrm>
          <a:prstGeom prst="rect">
            <a:avLst/>
          </a:prstGeom>
          <a:solidFill>
            <a:schemeClr val="accent2">
              <a:lumMod val="20000"/>
              <a:lumOff val="80000"/>
            </a:schemeClr>
          </a:solidFill>
        </p:spPr>
        <p:txBody>
          <a:bodyPr wrap="none" rtlCol="0">
            <a:spAutoFit/>
          </a:bodyPr>
          <a:lstStyle/>
          <a:p>
            <a:r>
              <a:rPr lang="bn-BD" sz="2800" dirty="0" smtClean="0">
                <a:latin typeface="NikoshBAN" pitchFamily="2" charset="0"/>
                <a:cs typeface="NikoshBAN" pitchFamily="2" charset="0"/>
              </a:rPr>
              <a:t>বৈদ্যুতিক খোলা তার স্পর্শ করলে কী ঘটে?</a:t>
            </a:r>
            <a:endParaRPr lang="en-US" sz="2800" dirty="0">
              <a:latin typeface="NikoshBAN" pitchFamily="2" charset="0"/>
              <a:cs typeface="NikoshBAN" pitchFamily="2" charset="0"/>
            </a:endParaRPr>
          </a:p>
        </p:txBody>
      </p:sp>
      <p:pic>
        <p:nvPicPr>
          <p:cNvPr id="18" name="Picture 17" descr="hand-1.png"/>
          <p:cNvPicPr>
            <a:picLocks noChangeAspect="1"/>
          </p:cNvPicPr>
          <p:nvPr/>
        </p:nvPicPr>
        <p:blipFill>
          <a:blip r:embed="rId9" cstate="print"/>
          <a:stretch>
            <a:fillRect/>
          </a:stretch>
        </p:blipFill>
        <p:spPr>
          <a:xfrm rot="5400000">
            <a:off x="1106316" y="722484"/>
            <a:ext cx="2508626" cy="1063658"/>
          </a:xfrm>
          <a:prstGeom prst="rect">
            <a:avLst/>
          </a:prstGeom>
        </p:spPr>
      </p:pic>
      <p:sp>
        <p:nvSpPr>
          <p:cNvPr id="19" name="TextBox 18"/>
          <p:cNvSpPr txBox="1"/>
          <p:nvPr/>
        </p:nvSpPr>
        <p:spPr>
          <a:xfrm>
            <a:off x="4572000" y="1905000"/>
            <a:ext cx="2417650" cy="523220"/>
          </a:xfrm>
          <a:prstGeom prst="rect">
            <a:avLst/>
          </a:prstGeom>
          <a:solidFill>
            <a:schemeClr val="accent5">
              <a:lumMod val="40000"/>
              <a:lumOff val="60000"/>
            </a:schemeClr>
          </a:solidFill>
        </p:spPr>
        <p:txBody>
          <a:bodyPr wrap="none" rtlCol="0">
            <a:spAutoFit/>
          </a:bodyPr>
          <a:lstStyle/>
          <a:p>
            <a:r>
              <a:rPr lang="bn-BD" sz="2800" dirty="0" smtClean="0">
                <a:latin typeface="NikoshBAN" pitchFamily="2" charset="0"/>
                <a:cs typeface="NikoshBAN" pitchFamily="2" charset="0"/>
              </a:rPr>
              <a:t>বিদ্যুতের শক লাগবে</a:t>
            </a:r>
            <a:endParaRPr lang="en-US" sz="2800" dirty="0">
              <a:latin typeface="NikoshBAN" pitchFamily="2" charset="0"/>
              <a:cs typeface="NikoshBAN" pitchFamily="2" charset="0"/>
            </a:endParaRPr>
          </a:p>
        </p:txBody>
      </p:sp>
      <p:sp>
        <p:nvSpPr>
          <p:cNvPr id="20" name="TextBox 19"/>
          <p:cNvSpPr txBox="1"/>
          <p:nvPr/>
        </p:nvSpPr>
        <p:spPr>
          <a:xfrm>
            <a:off x="1295400" y="4048780"/>
            <a:ext cx="6546985" cy="523220"/>
          </a:xfrm>
          <a:prstGeom prst="rect">
            <a:avLst/>
          </a:prstGeom>
          <a:solidFill>
            <a:schemeClr val="accent5">
              <a:lumMod val="40000"/>
              <a:lumOff val="60000"/>
            </a:schemeClr>
          </a:solidFill>
        </p:spPr>
        <p:txBody>
          <a:bodyPr wrap="none" rtlCol="0">
            <a:spAutoFit/>
          </a:bodyPr>
          <a:lstStyle/>
          <a:p>
            <a:r>
              <a:rPr lang="bn-BD" sz="2800" dirty="0" smtClean="0">
                <a:latin typeface="NikoshBAN" pitchFamily="2" charset="0"/>
                <a:cs typeface="NikoshBAN" pitchFamily="2" charset="0"/>
              </a:rPr>
              <a:t>তড়িৎ অন্তরক আবরণের উপর স্পর্শ করলে কী শক লাগবে?</a:t>
            </a:r>
            <a:endParaRPr lang="en-US" sz="2800" dirty="0">
              <a:latin typeface="NikoshBAN" pitchFamily="2" charset="0"/>
              <a:cs typeface="NikoshBAN" pitchFamily="2" charset="0"/>
            </a:endParaRPr>
          </a:p>
        </p:txBody>
      </p:sp>
      <p:sp>
        <p:nvSpPr>
          <p:cNvPr id="21" name="TextBox 20"/>
          <p:cNvSpPr txBox="1"/>
          <p:nvPr/>
        </p:nvSpPr>
        <p:spPr>
          <a:xfrm>
            <a:off x="1981200" y="4572000"/>
            <a:ext cx="5110694" cy="523220"/>
          </a:xfrm>
          <a:prstGeom prst="rect">
            <a:avLst/>
          </a:prstGeom>
          <a:solidFill>
            <a:schemeClr val="accent5">
              <a:lumMod val="40000"/>
              <a:lumOff val="60000"/>
            </a:schemeClr>
          </a:solidFill>
        </p:spPr>
        <p:txBody>
          <a:bodyPr wrap="none" rtlCol="0">
            <a:spAutoFit/>
          </a:bodyPr>
          <a:lstStyle/>
          <a:p>
            <a:r>
              <a:rPr lang="bn-BD" sz="2800" dirty="0" smtClean="0">
                <a:latin typeface="NikoshBAN" pitchFamily="2" charset="0"/>
                <a:cs typeface="NikoshBAN" pitchFamily="2" charset="0"/>
              </a:rPr>
              <a:t>বৈদ্যুতিক খোলা তার </a:t>
            </a:r>
            <a:r>
              <a:rPr lang="en-US" sz="2800" dirty="0" smtClean="0">
                <a:latin typeface="NikoshBAN" pitchFamily="2" charset="0"/>
                <a:cs typeface="NikoshBAN" pitchFamily="2" charset="0"/>
              </a:rPr>
              <a:t> </a:t>
            </a:r>
            <a:r>
              <a:rPr lang="bn-BD" sz="2800" dirty="0" smtClean="0">
                <a:latin typeface="NikoshBAN" pitchFamily="2" charset="0"/>
                <a:cs typeface="NikoshBAN" pitchFamily="2" charset="0"/>
              </a:rPr>
              <a:t>কখনো স্পর্শ করবে না।</a:t>
            </a:r>
            <a:endParaRPr lang="en-US" sz="28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9"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ppt_x</p:attrName>
                                        </p:attrNameLst>
                                      </p:cBhvr>
                                      <p:tavLst>
                                        <p:tav tm="0">
                                          <p:val>
                                            <p:strVal val="#ppt_x-.2"/>
                                          </p:val>
                                        </p:tav>
                                        <p:tav tm="100000">
                                          <p:val>
                                            <p:strVal val="#ppt_x"/>
                                          </p:val>
                                        </p:tav>
                                      </p:tavLst>
                                    </p:anim>
                                    <p:anim calcmode="lin" valueType="num">
                                      <p:cBhvr>
                                        <p:cTn id="1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4"/>
                                        </p:tgtEl>
                                      </p:cBhvr>
                                    </p:animEffect>
                                  </p:childTnLst>
                                </p:cTn>
                              </p:par>
                            </p:childTnLst>
                          </p:cTn>
                        </p:par>
                        <p:par>
                          <p:cTn id="14" fill="hold">
                            <p:stCondLst>
                              <p:cond delay="1000"/>
                            </p:stCondLst>
                            <p:childTnLst>
                              <p:par>
                                <p:cTn id="15" presetID="53" presetClass="entr" presetSubtype="0" repeatCount="indefinite" fill="hold" nodeType="afterEffect">
                                  <p:stCondLst>
                                    <p:cond delay="0"/>
                                  </p:stCondLst>
                                  <p:endCondLst>
                                    <p:cond evt="onNext" delay="0">
                                      <p:tgtEl>
                                        <p:sldTgt/>
                                      </p:tgtEl>
                                    </p:cond>
                                  </p:end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2" presetClass="exit" presetSubtype="1" fill="hold" nodeType="clickEffect">
                                  <p:stCondLst>
                                    <p:cond delay="0"/>
                                  </p:stCondLst>
                                  <p:childTnLst>
                                    <p:anim calcmode="lin" valueType="num">
                                      <p:cBhvr additive="base">
                                        <p:cTn id="28" dur="500"/>
                                        <p:tgtEl>
                                          <p:spTgt spid="30"/>
                                        </p:tgtEl>
                                        <p:attrNameLst>
                                          <p:attrName>ppt_x</p:attrName>
                                        </p:attrNameLst>
                                      </p:cBhvr>
                                      <p:tavLst>
                                        <p:tav tm="0">
                                          <p:val>
                                            <p:strVal val="ppt_x"/>
                                          </p:val>
                                        </p:tav>
                                        <p:tav tm="100000">
                                          <p:val>
                                            <p:strVal val="ppt_x"/>
                                          </p:val>
                                        </p:tav>
                                      </p:tavLst>
                                    </p:anim>
                                    <p:anim calcmode="lin" valueType="num">
                                      <p:cBhvr additive="base">
                                        <p:cTn id="29" dur="500"/>
                                        <p:tgtEl>
                                          <p:spTgt spid="30"/>
                                        </p:tgtEl>
                                        <p:attrNameLst>
                                          <p:attrName>ppt_y</p:attrName>
                                        </p:attrNameLst>
                                      </p:cBhvr>
                                      <p:tavLst>
                                        <p:tav tm="0">
                                          <p:val>
                                            <p:strVal val="ppt_y"/>
                                          </p:val>
                                        </p:tav>
                                        <p:tav tm="100000">
                                          <p:val>
                                            <p:strVal val="0-ppt_h/2"/>
                                          </p:val>
                                        </p:tav>
                                      </p:tavLst>
                                    </p:anim>
                                    <p:set>
                                      <p:cBhvr>
                                        <p:cTn id="30" dur="1" fill="hold">
                                          <p:stCondLst>
                                            <p:cond delay="499"/>
                                          </p:stCondLst>
                                        </p:cTn>
                                        <p:tgtEl>
                                          <p:spTgt spid="30"/>
                                        </p:tgtEl>
                                        <p:attrNameLst>
                                          <p:attrName>style.visibility</p:attrName>
                                        </p:attrNameLst>
                                      </p:cBhvr>
                                      <p:to>
                                        <p:strVal val="hidden"/>
                                      </p:to>
                                    </p:set>
                                  </p:childTnLst>
                                </p:cTn>
                              </p:par>
                              <p:par>
                                <p:cTn id="31" presetID="2" presetClass="exit" presetSubtype="1" fill="hold" nodeType="withEffect">
                                  <p:stCondLst>
                                    <p:cond delay="0"/>
                                  </p:stCondLst>
                                  <p:childTnLst>
                                    <p:anim calcmode="lin" valueType="num">
                                      <p:cBhvr additive="base">
                                        <p:cTn id="32" dur="500"/>
                                        <p:tgtEl>
                                          <p:spTgt spid="14"/>
                                        </p:tgtEl>
                                        <p:attrNameLst>
                                          <p:attrName>ppt_x</p:attrName>
                                        </p:attrNameLst>
                                      </p:cBhvr>
                                      <p:tavLst>
                                        <p:tav tm="0">
                                          <p:val>
                                            <p:strVal val="ppt_x"/>
                                          </p:val>
                                        </p:tav>
                                        <p:tav tm="100000">
                                          <p:val>
                                            <p:strVal val="ppt_x"/>
                                          </p:val>
                                        </p:tav>
                                      </p:tavLst>
                                    </p:anim>
                                    <p:anim calcmode="lin" valueType="num">
                                      <p:cBhvr additive="base">
                                        <p:cTn id="33" dur="500"/>
                                        <p:tgtEl>
                                          <p:spTgt spid="14"/>
                                        </p:tgtEl>
                                        <p:attrNameLst>
                                          <p:attrName>ppt_y</p:attrName>
                                        </p:attrNameLst>
                                      </p:cBhvr>
                                      <p:tavLst>
                                        <p:tav tm="0">
                                          <p:val>
                                            <p:strVal val="ppt_y"/>
                                          </p:val>
                                        </p:tav>
                                        <p:tav tm="100000">
                                          <p:val>
                                            <p:strVal val="0-ppt_h/2"/>
                                          </p:val>
                                        </p:tav>
                                      </p:tavLst>
                                    </p:anim>
                                    <p:set>
                                      <p:cBhvr>
                                        <p:cTn id="34" dur="1" fill="hold">
                                          <p:stCondLst>
                                            <p:cond delay="4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1000"/>
                                        <p:tgtEl>
                                          <p:spTgt spid="10"/>
                                        </p:tgtEl>
                                      </p:cBhvr>
                                    </p:animEffect>
                                  </p:childTnLst>
                                </p:cTn>
                              </p:par>
                              <p:par>
                                <p:cTn id="45" presetID="22" presetClass="entr" presetSubtype="8"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1000"/>
                                        <p:tgtEl>
                                          <p:spTgt spid="9"/>
                                        </p:tgtEl>
                                      </p:cBhvr>
                                    </p:animEffect>
                                  </p:childTnLst>
                                </p:cTn>
                              </p:par>
                              <p:par>
                                <p:cTn id="48" presetID="22" presetClass="entr" presetSubtype="8"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left)">
                                      <p:cBhvr>
                                        <p:cTn id="50" dur="10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1"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additive="base">
                                        <p:cTn id="60" dur="500" fill="hold"/>
                                        <p:tgtEl>
                                          <p:spTgt spid="18"/>
                                        </p:tgtEl>
                                        <p:attrNameLst>
                                          <p:attrName>ppt_x</p:attrName>
                                        </p:attrNameLst>
                                      </p:cBhvr>
                                      <p:tavLst>
                                        <p:tav tm="0">
                                          <p:val>
                                            <p:strVal val="#ppt_x"/>
                                          </p:val>
                                        </p:tav>
                                        <p:tav tm="100000">
                                          <p:val>
                                            <p:strVal val="#ppt_x"/>
                                          </p:val>
                                        </p:tav>
                                      </p:tavLst>
                                    </p:anim>
                                    <p:anim calcmode="lin" valueType="num">
                                      <p:cBhvr additive="base">
                                        <p:cTn id="61"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9600" y="2057400"/>
            <a:ext cx="3817398" cy="2457450"/>
          </a:xfrm>
          <a:prstGeom prst="rect">
            <a:avLst/>
          </a:prstGeom>
        </p:spPr>
      </p:pic>
      <p:sp>
        <p:nvSpPr>
          <p:cNvPr id="5" name="Frame 4"/>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4" name="TextBox 3"/>
          <p:cNvSpPr txBox="1"/>
          <p:nvPr/>
        </p:nvSpPr>
        <p:spPr>
          <a:xfrm>
            <a:off x="2286000" y="863025"/>
            <a:ext cx="4429418" cy="584775"/>
          </a:xfrm>
          <a:prstGeom prst="rect">
            <a:avLst/>
          </a:prstGeom>
          <a:solidFill>
            <a:schemeClr val="accent5">
              <a:lumMod val="60000"/>
              <a:lumOff val="40000"/>
            </a:schemeClr>
          </a:solidFill>
        </p:spPr>
        <p:txBody>
          <a:bodyPr wrap="none" rtlCol="0">
            <a:spAutoFit/>
          </a:bodyPr>
          <a:lstStyle/>
          <a:p>
            <a:r>
              <a:rPr lang="bn-BD" sz="3200" dirty="0" smtClean="0">
                <a:latin typeface="NikoshBAN" pitchFamily="2" charset="0"/>
                <a:cs typeface="NikoshBAN" pitchFamily="2" charset="0"/>
              </a:rPr>
              <a:t>তড়িৎ সংযোগ পুড়ে যাচ্ছে কেনো?</a:t>
            </a:r>
            <a:endParaRPr lang="en-US" sz="3200" dirty="0">
              <a:latin typeface="NikoshBAN" pitchFamily="2" charset="0"/>
              <a:cs typeface="NikoshBAN" pitchFamily="2" charset="0"/>
            </a:endParaRPr>
          </a:p>
        </p:txBody>
      </p:sp>
      <p:sp>
        <p:nvSpPr>
          <p:cNvPr id="6" name="TextBox 5"/>
          <p:cNvSpPr txBox="1"/>
          <p:nvPr/>
        </p:nvSpPr>
        <p:spPr>
          <a:xfrm>
            <a:off x="762000" y="838200"/>
            <a:ext cx="7696338" cy="584775"/>
          </a:xfrm>
          <a:prstGeom prst="rect">
            <a:avLst/>
          </a:prstGeom>
          <a:solidFill>
            <a:schemeClr val="accent2">
              <a:lumMod val="40000"/>
              <a:lumOff val="60000"/>
            </a:schemeClr>
          </a:solidFill>
        </p:spPr>
        <p:txBody>
          <a:bodyPr wrap="none" rtlCol="0">
            <a:spAutoFit/>
          </a:bodyPr>
          <a:lstStyle/>
          <a:p>
            <a:r>
              <a:rPr lang="bn-BD" sz="3200" dirty="0" smtClean="0">
                <a:latin typeface="NikoshBAN" pitchFamily="2" charset="0"/>
                <a:cs typeface="NikoshBAN" pitchFamily="2" charset="0"/>
              </a:rPr>
              <a:t>আমাদের বাসা বাড়িতে কোন কোন ক্ষেত্রে এরূপ ঘটতে পারে?</a:t>
            </a:r>
            <a:endParaRPr lang="en-US" sz="3200" dirty="0">
              <a:latin typeface="NikoshBAN" pitchFamily="2" charset="0"/>
              <a:cs typeface="NikoshBAN" pitchFamily="2" charset="0"/>
            </a:endParaRPr>
          </a:p>
        </p:txBody>
      </p:sp>
      <p:pic>
        <p:nvPicPr>
          <p:cNvPr id="7" name="Picture 6" descr="Iron.jpg"/>
          <p:cNvPicPr>
            <a:picLocks noChangeAspect="1"/>
          </p:cNvPicPr>
          <p:nvPr/>
        </p:nvPicPr>
        <p:blipFill>
          <a:blip r:embed="rId4" cstate="print"/>
          <a:stretch>
            <a:fillRect/>
          </a:stretch>
        </p:blipFill>
        <p:spPr>
          <a:xfrm>
            <a:off x="4925848" y="1752600"/>
            <a:ext cx="3151352" cy="4057366"/>
          </a:xfrm>
          <a:prstGeom prst="rect">
            <a:avLst/>
          </a:prstGeom>
        </p:spPr>
      </p:pic>
      <p:pic>
        <p:nvPicPr>
          <p:cNvPr id="8" name="Picture 7" descr="damaged-extension-cord.jpg"/>
          <p:cNvPicPr>
            <a:picLocks noChangeAspect="1"/>
          </p:cNvPicPr>
          <p:nvPr/>
        </p:nvPicPr>
        <p:blipFill>
          <a:blip r:embed="rId5" cstate="print"/>
          <a:stretch>
            <a:fillRect/>
          </a:stretch>
        </p:blipFill>
        <p:spPr>
          <a:xfrm>
            <a:off x="5562600" y="4114800"/>
            <a:ext cx="2438400" cy="1828800"/>
          </a:xfrm>
          <a:prstGeom prst="rect">
            <a:avLst/>
          </a:prstGeom>
        </p:spPr>
      </p:pic>
    </p:spTree>
    <p:extLst>
      <p:ext uri="{BB962C8B-B14F-4D97-AF65-F5344CB8AC3E}">
        <p14:creationId xmlns:p14="http://schemas.microsoft.com/office/powerpoint/2010/main" xmlns="" val="186018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par>
                          <p:cTn id="26" fill="hold">
                            <p:stCondLst>
                              <p:cond delay="500"/>
                            </p:stCondLst>
                            <p:childTnLst>
                              <p:par>
                                <p:cTn id="27" presetID="6" presetClass="emph" presetSubtype="0" fill="hold" nodeType="afterEffect">
                                  <p:stCondLst>
                                    <p:cond delay="0"/>
                                  </p:stCondLst>
                                  <p:childTnLst>
                                    <p:animScale>
                                      <p:cBhvr>
                                        <p:cTn id="28"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verload">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524000" y="1333500"/>
            <a:ext cx="6096000" cy="4191000"/>
          </a:xfrm>
          <a:prstGeom prst="rect">
            <a:avLst/>
          </a:prstGeom>
        </p:spPr>
      </p:pic>
      <p:sp>
        <p:nvSpPr>
          <p:cNvPr id="3" name="Frame 2"/>
          <p:cNvSpPr/>
          <p:nvPr/>
        </p:nvSpPr>
        <p:spPr>
          <a:xfrm>
            <a:off x="0" y="0"/>
            <a:ext cx="9144000" cy="6858000"/>
          </a:xfrm>
          <a:prstGeom prst="frame">
            <a:avLst>
              <a:gd name="adj1" fmla="val 261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4" name="TextBox 3"/>
          <p:cNvSpPr txBox="1"/>
          <p:nvPr/>
        </p:nvSpPr>
        <p:spPr>
          <a:xfrm>
            <a:off x="2286000" y="533400"/>
            <a:ext cx="4219425" cy="584775"/>
          </a:xfrm>
          <a:prstGeom prst="rect">
            <a:avLst/>
          </a:prstGeom>
          <a:solidFill>
            <a:schemeClr val="accent5">
              <a:lumMod val="60000"/>
              <a:lumOff val="40000"/>
            </a:schemeClr>
          </a:solidFill>
        </p:spPr>
        <p:txBody>
          <a:bodyPr wrap="none" rtlCol="0">
            <a:spAutoFit/>
          </a:bodyPr>
          <a:lstStyle/>
          <a:p>
            <a:r>
              <a:rPr lang="bn-BD" sz="3200" dirty="0" smtClean="0">
                <a:latin typeface="NikoshBAN" pitchFamily="2" charset="0"/>
                <a:cs typeface="NikoshBAN" pitchFamily="2" charset="0"/>
              </a:rPr>
              <a:t>তড়িৎ সংযোগ পুড়ে যাচ্ছে </a:t>
            </a:r>
            <a:r>
              <a:rPr lang="bn-BD" sz="3200" dirty="0" smtClean="0">
                <a:latin typeface="NikoshBAN" pitchFamily="2" charset="0"/>
                <a:cs typeface="NikoshBAN" pitchFamily="2" charset="0"/>
              </a:rPr>
              <a:t>কেন?</a:t>
            </a:r>
            <a:endParaRPr lang="en-US" sz="3200" dirty="0">
              <a:latin typeface="NikoshBAN" pitchFamily="2" charset="0"/>
              <a:cs typeface="NikoshBAN" pitchFamily="2" charset="0"/>
            </a:endParaRPr>
          </a:p>
        </p:txBody>
      </p:sp>
    </p:spTree>
    <p:extLst>
      <p:ext uri="{BB962C8B-B14F-4D97-AF65-F5344CB8AC3E}">
        <p14:creationId xmlns:p14="http://schemas.microsoft.com/office/powerpoint/2010/main" xmlns="" val="181468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573</TotalTime>
  <Words>900</Words>
  <Application>Microsoft Office PowerPoint</Application>
  <PresentationFormat>On-screen Show (4:3)</PresentationFormat>
  <Paragraphs>95</Paragraphs>
  <Slides>21</Slides>
  <Notes>16</Notes>
  <HiddenSlides>1</HiddenSlides>
  <MMClips>4</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Company>TSS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Doel</dc:creator>
  <cp:lastModifiedBy>Doel</cp:lastModifiedBy>
  <cp:revision>121</cp:revision>
  <dcterms:created xsi:type="dcterms:W3CDTF">2015-10-29T17:32:50Z</dcterms:created>
  <dcterms:modified xsi:type="dcterms:W3CDTF">2016-08-09T13:47:10Z</dcterms:modified>
</cp:coreProperties>
</file>